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</p:sldMasterIdLst>
  <p:notesMasterIdLst>
    <p:notesMasterId r:id="rId9"/>
  </p:notesMasterIdLst>
  <p:sldIdLst>
    <p:sldId id="256" r:id="rId2"/>
    <p:sldId id="257" r:id="rId3"/>
    <p:sldId id="263" r:id="rId4"/>
    <p:sldId id="264" r:id="rId5"/>
    <p:sldId id="266" r:id="rId6"/>
    <p:sldId id="265" r:id="rId7"/>
    <p:sldId id="267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8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852CA6-DE48-418F-BF73-651B1720DB9E}" type="datetimeFigureOut">
              <a:rPr lang="bg-BG" smtClean="0"/>
              <a:t>20.7.2026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D8176B-327C-488A-8BF0-1FF7D2C979A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80310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D8176B-327C-488A-8BF0-1FF7D2C979A9}" type="slidenum">
              <a:rPr lang="bg-BG" smtClean="0"/>
              <a:t>3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886323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C93D6-72F0-4F70-967B-990B6AA7969F}" type="datetimeFigureOut">
              <a:rPr lang="bg-BG" smtClean="0"/>
              <a:t>20.7.2026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0600-1F12-4635-81B2-4BDA4ABD143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85998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C93D6-72F0-4F70-967B-990B6AA7969F}" type="datetimeFigureOut">
              <a:rPr lang="bg-BG" smtClean="0"/>
              <a:t>20.7.2026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0600-1F12-4635-81B2-4BDA4ABD143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32425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C93D6-72F0-4F70-967B-990B6AA7969F}" type="datetimeFigureOut">
              <a:rPr lang="bg-BG" smtClean="0"/>
              <a:t>20.7.2026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0600-1F12-4635-81B2-4BDA4ABD143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25772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C93D6-72F0-4F70-967B-990B6AA7969F}" type="datetimeFigureOut">
              <a:rPr lang="bg-BG" smtClean="0"/>
              <a:t>20.7.2026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0600-1F12-4635-81B2-4BDA4ABD143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99502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C93D6-72F0-4F70-967B-990B6AA7969F}" type="datetimeFigureOut">
              <a:rPr lang="bg-BG" smtClean="0"/>
              <a:t>20.7.2026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0600-1F12-4635-81B2-4BDA4ABD143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55109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C93D6-72F0-4F70-967B-990B6AA7969F}" type="datetimeFigureOut">
              <a:rPr lang="bg-BG" smtClean="0"/>
              <a:t>20.7.2026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0600-1F12-4635-81B2-4BDA4ABD143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05345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C93D6-72F0-4F70-967B-990B6AA7969F}" type="datetimeFigureOut">
              <a:rPr lang="bg-BG" smtClean="0"/>
              <a:t>20.7.2026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0600-1F12-4635-81B2-4BDA4ABD143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04166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C93D6-72F0-4F70-967B-990B6AA7969F}" type="datetimeFigureOut">
              <a:rPr lang="bg-BG" smtClean="0"/>
              <a:t>20.7.2026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0600-1F12-4635-81B2-4BDA4ABD143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85207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C93D6-72F0-4F70-967B-990B6AA7969F}" type="datetimeFigureOut">
              <a:rPr lang="bg-BG" smtClean="0"/>
              <a:t>20.7.2026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0600-1F12-4635-81B2-4BDA4ABD143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60133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C93D6-72F0-4F70-967B-990B6AA7969F}" type="datetimeFigureOut">
              <a:rPr lang="bg-BG" smtClean="0"/>
              <a:t>20.7.2026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0600-1F12-4635-81B2-4BDA4ABD143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89830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C93D6-72F0-4F70-967B-990B6AA7969F}" type="datetimeFigureOut">
              <a:rPr lang="bg-BG" smtClean="0"/>
              <a:t>20.7.2026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0600-1F12-4635-81B2-4BDA4ABD143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79502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C93D6-72F0-4F70-967B-990B6AA7969F}" type="datetimeFigureOut">
              <a:rPr lang="bg-BG" smtClean="0"/>
              <a:t>20.7.2026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1E0600-1F12-4635-81B2-4BDA4ABD143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54343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4FC09-9DB5-00E8-8164-E12506245C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092936"/>
          </a:xfrm>
        </p:spPr>
        <p:txBody>
          <a:bodyPr>
            <a:normAutofit fontScale="90000"/>
          </a:bodyPr>
          <a:lstStyle/>
          <a:p>
            <a:r>
              <a:rPr lang="bg-B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ОУ „ХРИСТО БОТЕВ“</a:t>
            </a:r>
            <a:br>
              <a:rPr lang="bg-B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Росен, общ. Созопол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95F051-7017-9912-69E0-AD339CD396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95269" y="3573758"/>
            <a:ext cx="9001462" cy="1655762"/>
          </a:xfrm>
        </p:spPr>
        <p:txBody>
          <a:bodyPr>
            <a:noAutofit/>
          </a:bodyPr>
          <a:lstStyle/>
          <a:p>
            <a:r>
              <a:rPr lang="bg-BG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 ЗА КАСОВО ИЗПЪЛНЕНИЕ НА БЮДЖЕТА</a:t>
            </a:r>
          </a:p>
          <a:p>
            <a:r>
              <a:rPr lang="bg-BG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bg-BG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-во ТРИМЕСЕЧИЕ</a:t>
            </a:r>
          </a:p>
          <a:p>
            <a:r>
              <a:rPr lang="bg-BG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година</a:t>
            </a:r>
          </a:p>
        </p:txBody>
      </p:sp>
    </p:spTree>
    <p:extLst>
      <p:ext uri="{BB962C8B-B14F-4D97-AF65-F5344CB8AC3E}">
        <p14:creationId xmlns:p14="http://schemas.microsoft.com/office/powerpoint/2010/main" val="15142809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39830-C869-C3ED-EFDA-CAE2DC4F1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Бюджет 2025 г.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3E6033-5FCC-13C3-C0F6-98AEC5A403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00899"/>
            <a:ext cx="10515600" cy="4876064"/>
          </a:xfrm>
        </p:spPr>
        <p:txBody>
          <a:bodyPr/>
          <a:lstStyle/>
          <a:p>
            <a:pPr lvl="1"/>
            <a:r>
              <a:rPr lang="bg-BG" dirty="0"/>
              <a:t>Дейност 318 – Подготвителна група в училище – 29 187,00 лв.</a:t>
            </a:r>
          </a:p>
          <a:p>
            <a:pPr lvl="1"/>
            <a:r>
              <a:rPr lang="bg-BG" dirty="0"/>
              <a:t>Дейност 322 – Неспециализирани училища, без професионални гимназии:</a:t>
            </a:r>
          </a:p>
          <a:p>
            <a:pPr lvl="1"/>
            <a:r>
              <a:rPr lang="bg-BG" dirty="0"/>
              <a:t>–</a:t>
            </a:r>
            <a:r>
              <a:rPr lang="en-US" dirty="0"/>
              <a:t> </a:t>
            </a:r>
            <a:r>
              <a:rPr lang="bg-BG" dirty="0"/>
              <a:t> 9</a:t>
            </a:r>
            <a:r>
              <a:rPr lang="en-US" dirty="0"/>
              <a:t>91</a:t>
            </a:r>
            <a:r>
              <a:rPr lang="bg-BG" dirty="0"/>
              <a:t> </a:t>
            </a:r>
            <a:r>
              <a:rPr lang="en-US" dirty="0"/>
              <a:t>181</a:t>
            </a:r>
            <a:r>
              <a:rPr lang="bg-BG" dirty="0"/>
              <a:t>,00 лв.</a:t>
            </a:r>
          </a:p>
          <a:p>
            <a:pPr lvl="1"/>
            <a:r>
              <a:rPr lang="bg-BG" dirty="0"/>
              <a:t>Дейност 338 – Ресурсно подпомагане – 2 901</a:t>
            </a:r>
            <a:r>
              <a:rPr lang="en-US" dirty="0"/>
              <a:t>,</a:t>
            </a:r>
            <a:r>
              <a:rPr lang="bg-BG" dirty="0"/>
              <a:t>00 лв. </a:t>
            </a:r>
          </a:p>
          <a:p>
            <a:pPr lvl="1"/>
            <a:r>
              <a:rPr lang="bg-BG" dirty="0"/>
              <a:t>Дейност 713 – Спорт за всички – преходен остатък – 1 135,00 лв.</a:t>
            </a:r>
          </a:p>
          <a:p>
            <a:pPr lvl="1"/>
            <a:r>
              <a:rPr lang="bg-BG" b="1" dirty="0"/>
              <a:t>Преходен остатък от 2024г.- всички дейности – 96 567,00 лв.</a:t>
            </a:r>
          </a:p>
          <a:p>
            <a:pPr marL="457200" lvl="1" indent="0">
              <a:buNone/>
            </a:pPr>
            <a:r>
              <a:rPr lang="bg-BG" b="1" dirty="0"/>
              <a:t>Бюджет 2025 г. – 9</a:t>
            </a:r>
            <a:r>
              <a:rPr lang="en-US" b="1" dirty="0"/>
              <a:t>27</a:t>
            </a:r>
            <a:r>
              <a:rPr lang="bg-BG" b="1" dirty="0"/>
              <a:t> </a:t>
            </a:r>
            <a:r>
              <a:rPr lang="en-US" b="1" dirty="0"/>
              <a:t>837</a:t>
            </a:r>
            <a:r>
              <a:rPr lang="bg-BG" b="1" dirty="0"/>
              <a:t>,00 лв.</a:t>
            </a:r>
          </a:p>
          <a:p>
            <a:pPr marL="457200" lvl="1" indent="0">
              <a:buNone/>
            </a:pPr>
            <a:r>
              <a:rPr lang="bg-BG" b="1" dirty="0"/>
              <a:t>Общо – 1 0</a:t>
            </a:r>
            <a:r>
              <a:rPr lang="en-US" b="1" dirty="0"/>
              <a:t>24 404</a:t>
            </a:r>
            <a:r>
              <a:rPr lang="bg-BG" b="1" dirty="0"/>
              <a:t>,00лв</a:t>
            </a:r>
          </a:p>
          <a:p>
            <a:pPr lvl="1"/>
            <a:endParaRPr lang="bg-BG" dirty="0"/>
          </a:p>
          <a:p>
            <a:pPr marL="457200" lvl="1" indent="0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22696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E2391-CA53-FCC4-1D4F-70D83078E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1741D927-070E-3D6F-3A2F-47A6CDAEA28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0239194"/>
              </p:ext>
            </p:extLst>
          </p:nvPr>
        </p:nvGraphicFramePr>
        <p:xfrm>
          <a:off x="122548" y="160256"/>
          <a:ext cx="11906054" cy="66176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8429">
                  <a:extLst>
                    <a:ext uri="{9D8B030D-6E8A-4147-A177-3AD203B41FA5}">
                      <a16:colId xmlns:a16="http://schemas.microsoft.com/office/drawing/2014/main" val="579378095"/>
                    </a:ext>
                  </a:extLst>
                </a:gridCol>
                <a:gridCol w="102042">
                  <a:extLst>
                    <a:ext uri="{9D8B030D-6E8A-4147-A177-3AD203B41FA5}">
                      <a16:colId xmlns:a16="http://schemas.microsoft.com/office/drawing/2014/main" val="2204527325"/>
                    </a:ext>
                  </a:extLst>
                </a:gridCol>
                <a:gridCol w="4928697">
                  <a:extLst>
                    <a:ext uri="{9D8B030D-6E8A-4147-A177-3AD203B41FA5}">
                      <a16:colId xmlns:a16="http://schemas.microsoft.com/office/drawing/2014/main" val="693965591"/>
                    </a:ext>
                  </a:extLst>
                </a:gridCol>
                <a:gridCol w="1224795">
                  <a:extLst>
                    <a:ext uri="{9D8B030D-6E8A-4147-A177-3AD203B41FA5}">
                      <a16:colId xmlns:a16="http://schemas.microsoft.com/office/drawing/2014/main" val="684624568"/>
                    </a:ext>
                  </a:extLst>
                </a:gridCol>
                <a:gridCol w="1165770">
                  <a:extLst>
                    <a:ext uri="{9D8B030D-6E8A-4147-A177-3AD203B41FA5}">
                      <a16:colId xmlns:a16="http://schemas.microsoft.com/office/drawing/2014/main" val="2007920893"/>
                    </a:ext>
                  </a:extLst>
                </a:gridCol>
                <a:gridCol w="1210039">
                  <a:extLst>
                    <a:ext uri="{9D8B030D-6E8A-4147-A177-3AD203B41FA5}">
                      <a16:colId xmlns:a16="http://schemas.microsoft.com/office/drawing/2014/main" val="2112272313"/>
                    </a:ext>
                  </a:extLst>
                </a:gridCol>
                <a:gridCol w="1254310">
                  <a:extLst>
                    <a:ext uri="{9D8B030D-6E8A-4147-A177-3AD203B41FA5}">
                      <a16:colId xmlns:a16="http://schemas.microsoft.com/office/drawing/2014/main" val="525957306"/>
                    </a:ext>
                  </a:extLst>
                </a:gridCol>
                <a:gridCol w="914909">
                  <a:extLst>
                    <a:ext uri="{9D8B030D-6E8A-4147-A177-3AD203B41FA5}">
                      <a16:colId xmlns:a16="http://schemas.microsoft.com/office/drawing/2014/main" val="427422898"/>
                    </a:ext>
                  </a:extLst>
                </a:gridCol>
                <a:gridCol w="102042">
                  <a:extLst>
                    <a:ext uri="{9D8B030D-6E8A-4147-A177-3AD203B41FA5}">
                      <a16:colId xmlns:a16="http://schemas.microsoft.com/office/drawing/2014/main" val="2848583019"/>
                    </a:ext>
                  </a:extLst>
                </a:gridCol>
                <a:gridCol w="177080">
                  <a:extLst>
                    <a:ext uri="{9D8B030D-6E8A-4147-A177-3AD203B41FA5}">
                      <a16:colId xmlns:a16="http://schemas.microsoft.com/office/drawing/2014/main" val="2030573047"/>
                    </a:ext>
                  </a:extLst>
                </a:gridCol>
                <a:gridCol w="427941">
                  <a:extLst>
                    <a:ext uri="{9D8B030D-6E8A-4147-A177-3AD203B41FA5}">
                      <a16:colId xmlns:a16="http://schemas.microsoft.com/office/drawing/2014/main" val="3417172720"/>
                    </a:ext>
                  </a:extLst>
                </a:gridCol>
              </a:tblGrid>
              <a:tr h="1636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76" marR="2676" marT="2676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 gridSpan="6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00" u="none" strike="noStrike">
                          <a:effectLst/>
                        </a:rPr>
                        <a:t> Бланка стойностни показатели: Приход – Тримесечен отчет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extLst>
                  <a:ext uri="{0D108BD9-81ED-4DB2-BD59-A6C34878D82A}">
                    <a16:rowId xmlns:a16="http://schemas.microsoft.com/office/drawing/2014/main" val="3680553988"/>
                  </a:ext>
                </a:extLst>
              </a:tr>
              <a:tr h="15877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b"/>
                </a:tc>
                <a:tc gridSpan="6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ОУ РОСЕН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b"/>
                </a:tc>
                <a:extLst>
                  <a:ext uri="{0D108BD9-81ED-4DB2-BD59-A6C34878D82A}">
                    <a16:rowId xmlns:a16="http://schemas.microsoft.com/office/drawing/2014/main" val="3074098028"/>
                  </a:ext>
                </a:extLst>
              </a:tr>
              <a:tr h="15877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76" marR="2676" marT="2676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Обща</a:t>
                      </a: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Община:</a:t>
                      </a:r>
                      <a:endParaRPr lang="bg-BG" sz="6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5210</a:t>
                      </a: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Година:</a:t>
                      </a:r>
                      <a:endParaRPr lang="bg-BG" sz="6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2025</a:t>
                      </a: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extLst>
                  <a:ext uri="{0D108BD9-81ED-4DB2-BD59-A6C34878D82A}">
                    <a16:rowId xmlns:a16="http://schemas.microsoft.com/office/drawing/2014/main" val="4030146130"/>
                  </a:ext>
                </a:extLst>
              </a:tr>
              <a:tr h="31303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76" marR="2676" marT="2676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Тримесечие:</a:t>
                      </a:r>
                      <a:endParaRPr lang="bg-BG" sz="6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Четвърто</a:t>
                      </a: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extLst>
                  <a:ext uri="{0D108BD9-81ED-4DB2-BD59-A6C34878D82A}">
                    <a16:rowId xmlns:a16="http://schemas.microsoft.com/office/drawing/2014/main" val="3812309006"/>
                  </a:ext>
                </a:extLst>
              </a:tr>
              <a:tr h="46729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76" marR="2676" marT="2676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Име на параграф</a:t>
                      </a: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Код на параграф</a:t>
                      </a: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Уточнен годишен план</a:t>
                      </a: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Тримесечен отчет</a:t>
                      </a: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Отчет – План</a:t>
                      </a: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% отношение</a:t>
                      </a: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extLst>
                  <a:ext uri="{0D108BD9-81ED-4DB2-BD59-A6C34878D82A}">
                    <a16:rowId xmlns:a16="http://schemas.microsoft.com/office/drawing/2014/main" val="35646307"/>
                  </a:ext>
                </a:extLst>
              </a:tr>
              <a:tr h="15877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76" marR="2676" marT="2676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extLst>
                  <a:ext uri="{0D108BD9-81ED-4DB2-BD59-A6C34878D82A}">
                    <a16:rowId xmlns:a16="http://schemas.microsoft.com/office/drawing/2014/main" val="854877324"/>
                  </a:ext>
                </a:extLst>
              </a:tr>
              <a:tr h="15877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76" marR="2676" marT="2676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 gridSpan="2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600" u="none" strike="noStrike">
                          <a:effectLst/>
                        </a:rPr>
                        <a:t>I.Имуществени данъци и неданъчни приходи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extLst>
                  <a:ext uri="{0D108BD9-81ED-4DB2-BD59-A6C34878D82A}">
                    <a16:rowId xmlns:a16="http://schemas.microsoft.com/office/drawing/2014/main" val="1611380325"/>
                  </a:ext>
                </a:extLst>
              </a:tr>
              <a:tr h="15877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76" marR="2676" marT="2676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600" u="none" strike="noStrike">
                          <a:effectLst/>
                        </a:rPr>
                        <a:t>1. Имуществени и др. данъци</a:t>
                      </a:r>
                      <a:endParaRPr lang="ru-RU" sz="6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107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extLst>
                  <a:ext uri="{0D108BD9-81ED-4DB2-BD59-A6C34878D82A}">
                    <a16:rowId xmlns:a16="http://schemas.microsoft.com/office/drawing/2014/main" val="1796447048"/>
                  </a:ext>
                </a:extLst>
              </a:tr>
              <a:tr h="15877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76" marR="2676" marT="2676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-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322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-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extLst>
                  <a:ext uri="{0D108BD9-81ED-4DB2-BD59-A6C34878D82A}">
                    <a16:rowId xmlns:a16="http://schemas.microsoft.com/office/drawing/2014/main" val="3937650363"/>
                  </a:ext>
                </a:extLst>
              </a:tr>
              <a:tr h="15877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76" marR="2676" marT="2676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 gridSpan="2"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ru-RU" sz="600" u="none" strike="noStrike">
                          <a:effectLst/>
                        </a:rPr>
                        <a:t>Всичко -   1. Имуществени и други данъци: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extLst>
                  <a:ext uri="{0D108BD9-81ED-4DB2-BD59-A6C34878D82A}">
                    <a16:rowId xmlns:a16="http://schemas.microsoft.com/office/drawing/2014/main" val="4286033407"/>
                  </a:ext>
                </a:extLst>
              </a:tr>
              <a:tr h="15877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76" marR="2676" marT="2676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2. Неданъчни приходи</a:t>
                      </a:r>
                      <a:endParaRPr lang="bg-BG" sz="6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107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extLst>
                  <a:ext uri="{0D108BD9-81ED-4DB2-BD59-A6C34878D82A}">
                    <a16:rowId xmlns:a16="http://schemas.microsoft.com/office/drawing/2014/main" val="1121691124"/>
                  </a:ext>
                </a:extLst>
              </a:tr>
              <a:tr h="15877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76" marR="2676" marT="2676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600" u="none" strike="noStrike">
                          <a:effectLst/>
                        </a:rPr>
                        <a:t>Помощи и дарения от страната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322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4500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200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200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100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extLst>
                  <a:ext uri="{0D108BD9-81ED-4DB2-BD59-A6C34878D82A}">
                    <a16:rowId xmlns:a16="http://schemas.microsoft.com/office/drawing/2014/main" val="2890160790"/>
                  </a:ext>
                </a:extLst>
              </a:tr>
              <a:tr h="15877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76" marR="2676" marT="2676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600" u="none" strike="noStrike">
                          <a:effectLst/>
                        </a:rPr>
                        <a:t>текущи помощи и дарения от страната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322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4501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200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200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100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extLst>
                  <a:ext uri="{0D108BD9-81ED-4DB2-BD59-A6C34878D82A}">
                    <a16:rowId xmlns:a16="http://schemas.microsoft.com/office/drawing/2014/main" val="1728896782"/>
                  </a:ext>
                </a:extLst>
              </a:tr>
              <a:tr h="15877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76" marR="2676" marT="2676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 gridSpan="2"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Всичко -   2. Неданъчни приходи:</a:t>
                      </a: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200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200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100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extLst>
                  <a:ext uri="{0D108BD9-81ED-4DB2-BD59-A6C34878D82A}">
                    <a16:rowId xmlns:a16="http://schemas.microsoft.com/office/drawing/2014/main" val="517382181"/>
                  </a:ext>
                </a:extLst>
              </a:tr>
              <a:tr h="15877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76" marR="2676" marT="2676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extLst>
                  <a:ext uri="{0D108BD9-81ED-4DB2-BD59-A6C34878D82A}">
                    <a16:rowId xmlns:a16="http://schemas.microsoft.com/office/drawing/2014/main" val="19414279"/>
                  </a:ext>
                </a:extLst>
              </a:tr>
              <a:tr h="15877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76" marR="2676" marT="2676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III. </a:t>
                      </a:r>
                      <a:r>
                        <a:rPr lang="bg-BG" sz="600" u="none" strike="noStrike">
                          <a:effectLst/>
                        </a:rPr>
                        <a:t>Трансфери</a:t>
                      </a: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76" marR="2676" marT="2676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76" marR="2676" marT="2676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extLst>
                  <a:ext uri="{0D108BD9-81ED-4DB2-BD59-A6C34878D82A}">
                    <a16:rowId xmlns:a16="http://schemas.microsoft.com/office/drawing/2014/main" val="3500671404"/>
                  </a:ext>
                </a:extLst>
              </a:tr>
              <a:tr h="15877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76" marR="2676" marT="2676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Трансфери между бюджети (нето)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322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6100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592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982441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981849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165953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extLst>
                  <a:ext uri="{0D108BD9-81ED-4DB2-BD59-A6C34878D82A}">
                    <a16:rowId xmlns:a16="http://schemas.microsoft.com/office/drawing/2014/main" val="3541483822"/>
                  </a:ext>
                </a:extLst>
              </a:tr>
              <a:tr h="31303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76" marR="2676" marT="2676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600" u="none" strike="noStrike">
                          <a:effectLst/>
                        </a:rPr>
                        <a:t>трансфери между бюджети - получени трансфери (+)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322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6101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592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592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100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extLst>
                  <a:ext uri="{0D108BD9-81ED-4DB2-BD59-A6C34878D82A}">
                    <a16:rowId xmlns:a16="http://schemas.microsoft.com/office/drawing/2014/main" val="2001623104"/>
                  </a:ext>
                </a:extLst>
              </a:tr>
              <a:tr h="31303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76" marR="2676" marT="2676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600" u="none" strike="noStrike">
                          <a:effectLst/>
                        </a:rPr>
                        <a:t>вътрешни трансфери в системата на първостепенния разпоредител (+/-)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322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6109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981849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981849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extLst>
                  <a:ext uri="{0D108BD9-81ED-4DB2-BD59-A6C34878D82A}">
                    <a16:rowId xmlns:a16="http://schemas.microsoft.com/office/drawing/2014/main" val="95744939"/>
                  </a:ext>
                </a:extLst>
              </a:tr>
              <a:tr h="15877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76" marR="2676" marT="2676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 gridSpan="2"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Всичко - </a:t>
                      </a:r>
                      <a:r>
                        <a:rPr lang="en-US" sz="600" u="none" strike="noStrike">
                          <a:effectLst/>
                        </a:rPr>
                        <a:t>III. </a:t>
                      </a:r>
                      <a:r>
                        <a:rPr lang="bg-BG" sz="600" u="none" strike="noStrike">
                          <a:effectLst/>
                        </a:rPr>
                        <a:t>Трансфери:</a:t>
                      </a: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592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982441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981849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165953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76" marR="2676" marT="2676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76" marR="2676" marT="2676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extLst>
                  <a:ext uri="{0D108BD9-81ED-4DB2-BD59-A6C34878D82A}">
                    <a16:rowId xmlns:a16="http://schemas.microsoft.com/office/drawing/2014/main" val="1022209667"/>
                  </a:ext>
                </a:extLst>
              </a:tr>
              <a:tr h="15877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76" marR="2676" marT="2676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extLst>
                  <a:ext uri="{0D108BD9-81ED-4DB2-BD59-A6C34878D82A}">
                    <a16:rowId xmlns:a16="http://schemas.microsoft.com/office/drawing/2014/main" val="807792400"/>
                  </a:ext>
                </a:extLst>
              </a:tr>
              <a:tr h="15877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76" marR="2676" marT="2676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IV. </a:t>
                      </a:r>
                      <a:r>
                        <a:rPr lang="bg-BG" sz="600" u="none" strike="noStrike">
                          <a:effectLst/>
                        </a:rPr>
                        <a:t>Временни безлихвени заеми</a:t>
                      </a: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extLst>
                  <a:ext uri="{0D108BD9-81ED-4DB2-BD59-A6C34878D82A}">
                    <a16:rowId xmlns:a16="http://schemas.microsoft.com/office/drawing/2014/main" val="3789119114"/>
                  </a:ext>
                </a:extLst>
              </a:tr>
              <a:tr h="15877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76" marR="2676" marT="2676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-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322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-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extLst>
                  <a:ext uri="{0D108BD9-81ED-4DB2-BD59-A6C34878D82A}">
                    <a16:rowId xmlns:a16="http://schemas.microsoft.com/office/drawing/2014/main" val="3352324880"/>
                  </a:ext>
                </a:extLst>
              </a:tr>
              <a:tr h="15877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76" marR="2676" marT="2676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 gridSpan="2"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ru-RU" sz="600" u="none" strike="noStrike">
                          <a:effectLst/>
                        </a:rPr>
                        <a:t>Всичко - IV. Временни безлихвени заеми: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extLst>
                  <a:ext uri="{0D108BD9-81ED-4DB2-BD59-A6C34878D82A}">
                    <a16:rowId xmlns:a16="http://schemas.microsoft.com/office/drawing/2014/main" val="1834079151"/>
                  </a:ext>
                </a:extLst>
              </a:tr>
              <a:tr h="15877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76" marR="2676" marT="2676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 gridSpan="2"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ru-RU" sz="600" u="none" strike="noStrike">
                          <a:effectLst/>
                        </a:rPr>
                        <a:t>Всички приходи (І+ІІІ+ІV)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792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982641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981849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124071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76" marR="2676" marT="2676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76" marR="2676" marT="2676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extLst>
                  <a:ext uri="{0D108BD9-81ED-4DB2-BD59-A6C34878D82A}">
                    <a16:rowId xmlns:a16="http://schemas.microsoft.com/office/drawing/2014/main" val="3863562890"/>
                  </a:ext>
                </a:extLst>
              </a:tr>
              <a:tr h="15877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76" marR="2676" marT="2676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extLst>
                  <a:ext uri="{0D108BD9-81ED-4DB2-BD59-A6C34878D82A}">
                    <a16:rowId xmlns:a16="http://schemas.microsoft.com/office/drawing/2014/main" val="3836175272"/>
                  </a:ext>
                </a:extLst>
              </a:tr>
              <a:tr h="15877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76" marR="2676" marT="2676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 gridSpan="2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600" u="none" strike="noStrike">
                          <a:effectLst/>
                        </a:rPr>
                        <a:t>V. Операции с финансови активи и пасиви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extLst>
                  <a:ext uri="{0D108BD9-81ED-4DB2-BD59-A6C34878D82A}">
                    <a16:rowId xmlns:a16="http://schemas.microsoft.com/office/drawing/2014/main" val="3451431314"/>
                  </a:ext>
                </a:extLst>
              </a:tr>
              <a:tr h="15877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76" marR="2676" marT="2676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-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322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-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extLst>
                  <a:ext uri="{0D108BD9-81ED-4DB2-BD59-A6C34878D82A}">
                    <a16:rowId xmlns:a16="http://schemas.microsoft.com/office/drawing/2014/main" val="4170665121"/>
                  </a:ext>
                </a:extLst>
              </a:tr>
              <a:tr h="29339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76" marR="2676" marT="2676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 gridSpan="2"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ru-RU" sz="600" u="none" strike="noStrike">
                          <a:effectLst/>
                        </a:rPr>
                        <a:t>Всичко - V. Операции с финансови активи и пасиви: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extLst>
                  <a:ext uri="{0D108BD9-81ED-4DB2-BD59-A6C34878D82A}">
                    <a16:rowId xmlns:a16="http://schemas.microsoft.com/office/drawing/2014/main" val="1522398089"/>
                  </a:ext>
                </a:extLst>
              </a:tr>
              <a:tr h="15877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76" marR="2676" marT="2676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extLst>
                  <a:ext uri="{0D108BD9-81ED-4DB2-BD59-A6C34878D82A}">
                    <a16:rowId xmlns:a16="http://schemas.microsoft.com/office/drawing/2014/main" val="1043716218"/>
                  </a:ext>
                </a:extLst>
              </a:tr>
              <a:tr h="15877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76" marR="2676" marT="2676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 gridSpan="2"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Всичко  приходи:</a:t>
                      </a: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792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982641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981849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124071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extLst>
                  <a:ext uri="{0D108BD9-81ED-4DB2-BD59-A6C34878D82A}">
                    <a16:rowId xmlns:a16="http://schemas.microsoft.com/office/drawing/2014/main" val="3181651733"/>
                  </a:ext>
                </a:extLst>
              </a:tr>
              <a:tr h="46729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76" marR="2676" marT="2676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600" u="none" strike="noStrike">
                          <a:effectLst/>
                        </a:rPr>
                        <a:t>Превишение/недостиг на бюджетни средства по триесечия (+/-)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1612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9900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extLst>
                  <a:ext uri="{0D108BD9-81ED-4DB2-BD59-A6C34878D82A}">
                    <a16:rowId xmlns:a16="http://schemas.microsoft.com/office/drawing/2014/main" val="1822180337"/>
                  </a:ext>
                </a:extLst>
              </a:tr>
              <a:tr h="15877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76" marR="2676" marT="2676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 gridSpan="2"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Общо  приходи:</a:t>
                      </a: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792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982641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981849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124071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extLst>
                  <a:ext uri="{0D108BD9-81ED-4DB2-BD59-A6C34878D82A}">
                    <a16:rowId xmlns:a16="http://schemas.microsoft.com/office/drawing/2014/main" val="2975524790"/>
                  </a:ext>
                </a:extLst>
              </a:tr>
              <a:tr h="15877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76" marR="2676" marT="2676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6" marR="2676" marT="2676" marB="0" anchor="ctr"/>
                </a:tc>
                <a:extLst>
                  <a:ext uri="{0D108BD9-81ED-4DB2-BD59-A6C34878D82A}">
                    <a16:rowId xmlns:a16="http://schemas.microsoft.com/office/drawing/2014/main" val="9823938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00306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64099-1FB8-1AA5-FE5A-8208914B2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F56A58AD-2139-12F0-2E38-D9BE4DF0DC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12773580"/>
              </p:ext>
            </p:extLst>
          </p:nvPr>
        </p:nvGraphicFramePr>
        <p:xfrm>
          <a:off x="169682" y="169682"/>
          <a:ext cx="11811786" cy="65327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2986">
                  <a:extLst>
                    <a:ext uri="{9D8B030D-6E8A-4147-A177-3AD203B41FA5}">
                      <a16:colId xmlns:a16="http://schemas.microsoft.com/office/drawing/2014/main" val="487452961"/>
                    </a:ext>
                  </a:extLst>
                </a:gridCol>
                <a:gridCol w="4179570">
                  <a:extLst>
                    <a:ext uri="{9D8B030D-6E8A-4147-A177-3AD203B41FA5}">
                      <a16:colId xmlns:a16="http://schemas.microsoft.com/office/drawing/2014/main" val="2136559216"/>
                    </a:ext>
                  </a:extLst>
                </a:gridCol>
                <a:gridCol w="1467049">
                  <a:extLst>
                    <a:ext uri="{9D8B030D-6E8A-4147-A177-3AD203B41FA5}">
                      <a16:colId xmlns:a16="http://schemas.microsoft.com/office/drawing/2014/main" val="2538638001"/>
                    </a:ext>
                  </a:extLst>
                </a:gridCol>
                <a:gridCol w="1467049">
                  <a:extLst>
                    <a:ext uri="{9D8B030D-6E8A-4147-A177-3AD203B41FA5}">
                      <a16:colId xmlns:a16="http://schemas.microsoft.com/office/drawing/2014/main" val="3350991089"/>
                    </a:ext>
                  </a:extLst>
                </a:gridCol>
                <a:gridCol w="1467049">
                  <a:extLst>
                    <a:ext uri="{9D8B030D-6E8A-4147-A177-3AD203B41FA5}">
                      <a16:colId xmlns:a16="http://schemas.microsoft.com/office/drawing/2014/main" val="247416406"/>
                    </a:ext>
                  </a:extLst>
                </a:gridCol>
                <a:gridCol w="1467049">
                  <a:extLst>
                    <a:ext uri="{9D8B030D-6E8A-4147-A177-3AD203B41FA5}">
                      <a16:colId xmlns:a16="http://schemas.microsoft.com/office/drawing/2014/main" val="785319407"/>
                    </a:ext>
                  </a:extLst>
                </a:gridCol>
                <a:gridCol w="1467049">
                  <a:extLst>
                    <a:ext uri="{9D8B030D-6E8A-4147-A177-3AD203B41FA5}">
                      <a16:colId xmlns:a16="http://schemas.microsoft.com/office/drawing/2014/main" val="1200302639"/>
                    </a:ext>
                  </a:extLst>
                </a:gridCol>
                <a:gridCol w="153985">
                  <a:extLst>
                    <a:ext uri="{9D8B030D-6E8A-4147-A177-3AD203B41FA5}">
                      <a16:colId xmlns:a16="http://schemas.microsoft.com/office/drawing/2014/main" val="2318337198"/>
                    </a:ext>
                  </a:extLst>
                </a:gridCol>
              </a:tblGrid>
              <a:tr h="20988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 gridSpan="6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700" u="none" strike="noStrike">
                          <a:effectLst/>
                        </a:rPr>
                        <a:t> Бланка стойностни показатели: Разход – Тримесечен отчет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extLst>
                  <a:ext uri="{0D108BD9-81ED-4DB2-BD59-A6C34878D82A}">
                    <a16:rowId xmlns:a16="http://schemas.microsoft.com/office/drawing/2014/main" val="2983634812"/>
                  </a:ext>
                </a:extLst>
              </a:tr>
              <a:tr h="173697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4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b"/>
                </a:tc>
                <a:tc gridSpan="6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ОУ РОСЕН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b"/>
                </a:tc>
                <a:extLst>
                  <a:ext uri="{0D108BD9-81ED-4DB2-BD59-A6C34878D82A}">
                    <a16:rowId xmlns:a16="http://schemas.microsoft.com/office/drawing/2014/main" val="3167075980"/>
                  </a:ext>
                </a:extLst>
              </a:tr>
              <a:tr h="1635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Обща</a:t>
                      </a: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Община:</a:t>
                      </a:r>
                      <a:endParaRPr lang="bg-BG" sz="6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5210</a:t>
                      </a: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Година:</a:t>
                      </a:r>
                      <a:endParaRPr lang="bg-BG" sz="6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2025</a:t>
                      </a: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extLst>
                  <a:ext uri="{0D108BD9-81ED-4DB2-BD59-A6C34878D82A}">
                    <a16:rowId xmlns:a16="http://schemas.microsoft.com/office/drawing/2014/main" val="1694094024"/>
                  </a:ext>
                </a:extLst>
              </a:tr>
              <a:tr h="1635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Тримесечие:</a:t>
                      </a:r>
                      <a:endParaRPr lang="bg-BG" sz="6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Четвърто</a:t>
                      </a: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extLst>
                  <a:ext uri="{0D108BD9-81ED-4DB2-BD59-A6C34878D82A}">
                    <a16:rowId xmlns:a16="http://schemas.microsoft.com/office/drawing/2014/main" val="3782098712"/>
                  </a:ext>
                </a:extLst>
              </a:tr>
              <a:tr h="30855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Име на параграф</a:t>
                      </a: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Код на параграф</a:t>
                      </a: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Уточнен годишен план</a:t>
                      </a: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Тримесечен отчет</a:t>
                      </a: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Отчет – План</a:t>
                      </a: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% отношение</a:t>
                      </a: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extLst>
                  <a:ext uri="{0D108BD9-81ED-4DB2-BD59-A6C34878D82A}">
                    <a16:rowId xmlns:a16="http://schemas.microsoft.com/office/drawing/2014/main" val="3421178998"/>
                  </a:ext>
                </a:extLst>
              </a:tr>
              <a:tr h="1635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extLst>
                  <a:ext uri="{0D108BD9-81ED-4DB2-BD59-A6C34878D82A}">
                    <a16:rowId xmlns:a16="http://schemas.microsoft.com/office/drawing/2014/main" val="3707689632"/>
                  </a:ext>
                </a:extLst>
              </a:tr>
              <a:tr h="1635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 gridSpan="6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III. </a:t>
                      </a:r>
                      <a:r>
                        <a:rPr lang="bg-BG" sz="600" u="none" strike="noStrike">
                          <a:effectLst/>
                        </a:rPr>
                        <a:t>Функция Образование</a:t>
                      </a: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extLst>
                  <a:ext uri="{0D108BD9-81ED-4DB2-BD59-A6C34878D82A}">
                    <a16:rowId xmlns:a16="http://schemas.microsoft.com/office/drawing/2014/main" val="3585372180"/>
                  </a:ext>
                </a:extLst>
              </a:tr>
              <a:tr h="1635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 gridSpan="6"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1967" marR="3497" marT="3497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extLst>
                  <a:ext uri="{0D108BD9-81ED-4DB2-BD59-A6C34878D82A}">
                    <a16:rowId xmlns:a16="http://schemas.microsoft.com/office/drawing/2014/main" val="1726995589"/>
                  </a:ext>
                </a:extLst>
              </a:tr>
              <a:tr h="1635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 gridSpan="6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600" u="none" strike="noStrike">
                          <a:effectLst/>
                        </a:rPr>
                        <a:t>318 Подготвителна група в училище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5900" marR="3497" marT="3497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extLst>
                  <a:ext uri="{0D108BD9-81ED-4DB2-BD59-A6C34878D82A}">
                    <a16:rowId xmlns:a16="http://schemas.microsoft.com/office/drawing/2014/main" val="2905207265"/>
                  </a:ext>
                </a:extLst>
              </a:tr>
              <a:tr h="1635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разходи</a:t>
                      </a: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67867" marR="3497" marT="349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9502" marR="3497" marT="349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9502" marR="3497" marT="349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9502" marR="3497" marT="349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9502" marR="3497" marT="349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9502" marR="3497" marT="34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extLst>
                  <a:ext uri="{0D108BD9-81ED-4DB2-BD59-A6C34878D82A}">
                    <a16:rowId xmlns:a16="http://schemas.microsoft.com/office/drawing/2014/main" val="3095920727"/>
                  </a:ext>
                </a:extLst>
              </a:tr>
              <a:tr h="30855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600" u="none" strike="noStrike">
                          <a:effectLst/>
                        </a:rPr>
                        <a:t>Заплати и възнаграждения за персонала, нает по трудови и служебни правоотношения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09834" marR="3497" marT="34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0100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16532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12428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-4104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75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extLst>
                  <a:ext uri="{0D108BD9-81ED-4DB2-BD59-A6C34878D82A}">
                    <a16:rowId xmlns:a16="http://schemas.microsoft.com/office/drawing/2014/main" val="2678447442"/>
                  </a:ext>
                </a:extLst>
              </a:tr>
              <a:tr h="30855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600" u="none" strike="noStrike">
                          <a:effectLst/>
                        </a:rPr>
                        <a:t>заплати и възнаграждения на персонала нает по трудови правоотношения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09834" marR="3497" marT="34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0101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16532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12428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-4104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75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extLst>
                  <a:ext uri="{0D108BD9-81ED-4DB2-BD59-A6C34878D82A}">
                    <a16:rowId xmlns:a16="http://schemas.microsoft.com/office/drawing/2014/main" val="607352349"/>
                  </a:ext>
                </a:extLst>
              </a:tr>
              <a:tr h="30855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600" u="none" strike="noStrike">
                          <a:effectLst/>
                        </a:rPr>
                        <a:t>Други възнаграждения и плащания за персонала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09834" marR="3497" marT="34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0200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4713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4317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-396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92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extLst>
                  <a:ext uri="{0D108BD9-81ED-4DB2-BD59-A6C34878D82A}">
                    <a16:rowId xmlns:a16="http://schemas.microsoft.com/office/drawing/2014/main" val="4126563643"/>
                  </a:ext>
                </a:extLst>
              </a:tr>
              <a:tr h="30855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600" u="none" strike="noStrike">
                          <a:effectLst/>
                        </a:rPr>
                        <a:t>изплатени суми от СБКО, за облекло и други на персонала, с характер на възнаграждение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09834" marR="3497" marT="34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0205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1600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1204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-396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75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extLst>
                  <a:ext uri="{0D108BD9-81ED-4DB2-BD59-A6C34878D82A}">
                    <a16:rowId xmlns:a16="http://schemas.microsoft.com/office/drawing/2014/main" val="650522728"/>
                  </a:ext>
                </a:extLst>
              </a:tr>
              <a:tr h="30855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600" u="none" strike="noStrike">
                          <a:effectLst/>
                        </a:rPr>
                        <a:t>обезщетения за персонала, с характер на възнаграждение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09834" marR="3497" marT="34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0208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2215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2215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100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extLst>
                  <a:ext uri="{0D108BD9-81ED-4DB2-BD59-A6C34878D82A}">
                    <a16:rowId xmlns:a16="http://schemas.microsoft.com/office/drawing/2014/main" val="1737378926"/>
                  </a:ext>
                </a:extLst>
              </a:tr>
              <a:tr h="1635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други плащания и възнаграждения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09834" marR="3497" marT="34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0209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898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898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100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extLst>
                  <a:ext uri="{0D108BD9-81ED-4DB2-BD59-A6C34878D82A}">
                    <a16:rowId xmlns:a16="http://schemas.microsoft.com/office/drawing/2014/main" val="3070022010"/>
                  </a:ext>
                </a:extLst>
              </a:tr>
              <a:tr h="30855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600" u="none" strike="noStrike">
                          <a:effectLst/>
                        </a:rPr>
                        <a:t>Задължителни осигурителни вноски от работодатели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09834" marR="3497" marT="34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0500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3655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3133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-522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86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extLst>
                  <a:ext uri="{0D108BD9-81ED-4DB2-BD59-A6C34878D82A}">
                    <a16:rowId xmlns:a16="http://schemas.microsoft.com/office/drawing/2014/main" val="295946456"/>
                  </a:ext>
                </a:extLst>
              </a:tr>
              <a:tr h="30855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600" u="none" strike="noStrike">
                          <a:effectLst/>
                        </a:rPr>
                        <a:t>осигурителни вноски от работодатели за Държавното обществено осигуряване (ДОО)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09834" marR="3497" marT="34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0551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1534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1534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100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extLst>
                  <a:ext uri="{0D108BD9-81ED-4DB2-BD59-A6C34878D82A}">
                    <a16:rowId xmlns:a16="http://schemas.microsoft.com/office/drawing/2014/main" val="1862933399"/>
                  </a:ext>
                </a:extLst>
              </a:tr>
              <a:tr h="30855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600" u="none" strike="noStrike">
                          <a:effectLst/>
                        </a:rPr>
                        <a:t>осигурителни вноски от работодатели за Учителския пенсионен фонд (УчПФ)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09834" marR="3497" marT="34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0552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1100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578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-522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53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extLst>
                  <a:ext uri="{0D108BD9-81ED-4DB2-BD59-A6C34878D82A}">
                    <a16:rowId xmlns:a16="http://schemas.microsoft.com/office/drawing/2014/main" val="225985220"/>
                  </a:ext>
                </a:extLst>
              </a:tr>
              <a:tr h="1635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здравноосигурителни вноски от работодатели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09834" marR="3497" marT="34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0560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645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645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100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extLst>
                  <a:ext uri="{0D108BD9-81ED-4DB2-BD59-A6C34878D82A}">
                    <a16:rowId xmlns:a16="http://schemas.microsoft.com/office/drawing/2014/main" val="643688148"/>
                  </a:ext>
                </a:extLst>
              </a:tr>
              <a:tr h="30855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600" u="none" strike="noStrike">
                          <a:effectLst/>
                        </a:rPr>
                        <a:t>вноски за допълнително задължително осигуряване от работодатели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09834" marR="3497" marT="34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0580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376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376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100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extLst>
                  <a:ext uri="{0D108BD9-81ED-4DB2-BD59-A6C34878D82A}">
                    <a16:rowId xmlns:a16="http://schemas.microsoft.com/office/drawing/2014/main" val="3326733058"/>
                  </a:ext>
                </a:extLst>
              </a:tr>
              <a:tr h="1635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Издръжка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09834" marR="3497" marT="34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1000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4287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-4287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extLst>
                  <a:ext uri="{0D108BD9-81ED-4DB2-BD59-A6C34878D82A}">
                    <a16:rowId xmlns:a16="http://schemas.microsoft.com/office/drawing/2014/main" val="2551118893"/>
                  </a:ext>
                </a:extLst>
              </a:tr>
              <a:tr h="1635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храна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09834" marR="3497" marT="34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1011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3023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-3023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extLst>
                  <a:ext uri="{0D108BD9-81ED-4DB2-BD59-A6C34878D82A}">
                    <a16:rowId xmlns:a16="http://schemas.microsoft.com/office/drawing/2014/main" val="1222272757"/>
                  </a:ext>
                </a:extLst>
              </a:tr>
              <a:tr h="30855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600" u="none" strike="noStrike">
                          <a:effectLst/>
                        </a:rPr>
                        <a:t>учебни и научно-изследователски разходи и книги за библиотеките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09834" marR="3497" marT="34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1014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411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-411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extLst>
                  <a:ext uri="{0D108BD9-81ED-4DB2-BD59-A6C34878D82A}">
                    <a16:rowId xmlns:a16="http://schemas.microsoft.com/office/drawing/2014/main" val="721932615"/>
                  </a:ext>
                </a:extLst>
              </a:tr>
              <a:tr h="1635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вода, горива и енергия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09834" marR="3497" marT="34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1016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103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-103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extLst>
                  <a:ext uri="{0D108BD9-81ED-4DB2-BD59-A6C34878D82A}">
                    <a16:rowId xmlns:a16="http://schemas.microsoft.com/office/drawing/2014/main" val="554537010"/>
                  </a:ext>
                </a:extLst>
              </a:tr>
              <a:tr h="1635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разходи за външни услуги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09834" marR="3497" marT="34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1020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750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-750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extLst>
                  <a:ext uri="{0D108BD9-81ED-4DB2-BD59-A6C34878D82A}">
                    <a16:rowId xmlns:a16="http://schemas.microsoft.com/office/drawing/2014/main" val="3288155444"/>
                  </a:ext>
                </a:extLst>
              </a:tr>
              <a:tr h="15717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 gridSpan="2"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Всичко - разходи:</a:t>
                      </a: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29187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19878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-9309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68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extLst>
                  <a:ext uri="{0D108BD9-81ED-4DB2-BD59-A6C34878D82A}">
                    <a16:rowId xmlns:a16="http://schemas.microsoft.com/office/drawing/2014/main" val="193750005"/>
                  </a:ext>
                </a:extLst>
              </a:tr>
              <a:tr h="15717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extLst>
                  <a:ext uri="{0D108BD9-81ED-4DB2-BD59-A6C34878D82A}">
                    <a16:rowId xmlns:a16="http://schemas.microsoft.com/office/drawing/2014/main" val="3952991912"/>
                  </a:ext>
                </a:extLst>
              </a:tr>
              <a:tr h="15717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 gridSpan="2"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ru-RU" sz="600" u="none" strike="noStrike">
                          <a:effectLst/>
                        </a:rPr>
                        <a:t>Всичко - 318 Подготвителна група в училище: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29187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19878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-9309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68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extLst>
                  <a:ext uri="{0D108BD9-81ED-4DB2-BD59-A6C34878D82A}">
                    <a16:rowId xmlns:a16="http://schemas.microsoft.com/office/drawing/2014/main" val="3519774313"/>
                  </a:ext>
                </a:extLst>
              </a:tr>
              <a:tr h="15717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97" marR="3497" marT="3497" marB="0" anchor="ctr"/>
                </a:tc>
                <a:extLst>
                  <a:ext uri="{0D108BD9-81ED-4DB2-BD59-A6C34878D82A}">
                    <a16:rowId xmlns:a16="http://schemas.microsoft.com/office/drawing/2014/main" val="42936984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11082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26E65-4E6D-DF8D-5EC4-9D3FDD52C4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805BA0-3563-432B-A1A7-C045BE4EE41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FDCDC4F-4577-7C1E-EB5A-9FFF4F2F71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7247916"/>
              </p:ext>
            </p:extLst>
          </p:nvPr>
        </p:nvGraphicFramePr>
        <p:xfrm>
          <a:off x="263951" y="179108"/>
          <a:ext cx="11604395" cy="64762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9059">
                  <a:extLst>
                    <a:ext uri="{9D8B030D-6E8A-4147-A177-3AD203B41FA5}">
                      <a16:colId xmlns:a16="http://schemas.microsoft.com/office/drawing/2014/main" val="2166291399"/>
                    </a:ext>
                  </a:extLst>
                </a:gridCol>
                <a:gridCol w="3722001">
                  <a:extLst>
                    <a:ext uri="{9D8B030D-6E8A-4147-A177-3AD203B41FA5}">
                      <a16:colId xmlns:a16="http://schemas.microsoft.com/office/drawing/2014/main" val="1123705375"/>
                    </a:ext>
                  </a:extLst>
                </a:gridCol>
                <a:gridCol w="1510408">
                  <a:extLst>
                    <a:ext uri="{9D8B030D-6E8A-4147-A177-3AD203B41FA5}">
                      <a16:colId xmlns:a16="http://schemas.microsoft.com/office/drawing/2014/main" val="943942696"/>
                    </a:ext>
                  </a:extLst>
                </a:gridCol>
                <a:gridCol w="1510408">
                  <a:extLst>
                    <a:ext uri="{9D8B030D-6E8A-4147-A177-3AD203B41FA5}">
                      <a16:colId xmlns:a16="http://schemas.microsoft.com/office/drawing/2014/main" val="1990078993"/>
                    </a:ext>
                  </a:extLst>
                </a:gridCol>
                <a:gridCol w="1510408">
                  <a:extLst>
                    <a:ext uri="{9D8B030D-6E8A-4147-A177-3AD203B41FA5}">
                      <a16:colId xmlns:a16="http://schemas.microsoft.com/office/drawing/2014/main" val="1822212992"/>
                    </a:ext>
                  </a:extLst>
                </a:gridCol>
                <a:gridCol w="1510408">
                  <a:extLst>
                    <a:ext uri="{9D8B030D-6E8A-4147-A177-3AD203B41FA5}">
                      <a16:colId xmlns:a16="http://schemas.microsoft.com/office/drawing/2014/main" val="4143544707"/>
                    </a:ext>
                  </a:extLst>
                </a:gridCol>
                <a:gridCol w="1510408">
                  <a:extLst>
                    <a:ext uri="{9D8B030D-6E8A-4147-A177-3AD203B41FA5}">
                      <a16:colId xmlns:a16="http://schemas.microsoft.com/office/drawing/2014/main" val="3390157618"/>
                    </a:ext>
                  </a:extLst>
                </a:gridCol>
                <a:gridCol w="171295">
                  <a:extLst>
                    <a:ext uri="{9D8B030D-6E8A-4147-A177-3AD203B41FA5}">
                      <a16:colId xmlns:a16="http://schemas.microsoft.com/office/drawing/2014/main" val="476866625"/>
                    </a:ext>
                  </a:extLst>
                </a:gridCol>
              </a:tblGrid>
              <a:tr h="13681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 gridSpan="6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500" u="none" strike="noStrike">
                          <a:effectLst/>
                        </a:rPr>
                        <a:t>322 Неспециализирани училища, без професионални гимназии</a:t>
                      </a:r>
                      <a:endParaRPr lang="ru-RU" sz="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176" marR="2366" marT="2366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extLst>
                  <a:ext uri="{0D108BD9-81ED-4DB2-BD59-A6C34878D82A}">
                    <a16:rowId xmlns:a16="http://schemas.microsoft.com/office/drawing/2014/main" val="283822209"/>
                  </a:ext>
                </a:extLst>
              </a:tr>
              <a:tr h="13681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разходи</a:t>
                      </a:r>
                      <a:endParaRPr lang="bg-BG" sz="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3568" marR="2366" marT="2366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5881" marR="2366" marT="2366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5881" marR="2366" marT="2366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5881" marR="2366" marT="2366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5881" marR="2366" marT="2366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5881" marR="2366" marT="236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extLst>
                  <a:ext uri="{0D108BD9-81ED-4DB2-BD59-A6C34878D82A}">
                    <a16:rowId xmlns:a16="http://schemas.microsoft.com/office/drawing/2014/main" val="3271424401"/>
                  </a:ext>
                </a:extLst>
              </a:tr>
              <a:tr h="40218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500" u="none" strike="noStrike">
                          <a:effectLst/>
                        </a:rPr>
                        <a:t>Заплати и възнаграждения за персонала, нает по трудови и служебни правоотношения</a:t>
                      </a:r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1960" marR="2366" marT="236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0100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657929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648484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-9445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99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extLst>
                  <a:ext uri="{0D108BD9-81ED-4DB2-BD59-A6C34878D82A}">
                    <a16:rowId xmlns:a16="http://schemas.microsoft.com/office/drawing/2014/main" val="517462306"/>
                  </a:ext>
                </a:extLst>
              </a:tr>
              <a:tr h="40218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500" u="none" strike="noStrike">
                          <a:effectLst/>
                        </a:rPr>
                        <a:t>заплати и възнаграждения на персонала нает по трудови правоотношения</a:t>
                      </a:r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1960" marR="2366" marT="236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0101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657929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648484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-9445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99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extLst>
                  <a:ext uri="{0D108BD9-81ED-4DB2-BD59-A6C34878D82A}">
                    <a16:rowId xmlns:a16="http://schemas.microsoft.com/office/drawing/2014/main" val="777786221"/>
                  </a:ext>
                </a:extLst>
              </a:tr>
              <a:tr h="26949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500" u="none" strike="noStrike">
                          <a:effectLst/>
                        </a:rPr>
                        <a:t>Други възнаграждения и плащания за персонала</a:t>
                      </a:r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1960" marR="2366" marT="236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0200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52949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51619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-1330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97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extLst>
                  <a:ext uri="{0D108BD9-81ED-4DB2-BD59-A6C34878D82A}">
                    <a16:rowId xmlns:a16="http://schemas.microsoft.com/office/drawing/2014/main" val="1311155114"/>
                  </a:ext>
                </a:extLst>
              </a:tr>
              <a:tr h="40218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500" u="none" strike="noStrike">
                          <a:effectLst/>
                        </a:rPr>
                        <a:t>изплатени суми от СБКО, за облекло и други на персонала, с характер на възнаграждение</a:t>
                      </a:r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1960" marR="2366" marT="236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0205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28611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28611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0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100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extLst>
                  <a:ext uri="{0D108BD9-81ED-4DB2-BD59-A6C34878D82A}">
                    <a16:rowId xmlns:a16="http://schemas.microsoft.com/office/drawing/2014/main" val="2734850526"/>
                  </a:ext>
                </a:extLst>
              </a:tr>
              <a:tr h="26949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500" u="none" strike="noStrike">
                          <a:effectLst/>
                        </a:rPr>
                        <a:t>обезщетения за персонала, с характер на възнаграждение</a:t>
                      </a:r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1960" marR="2366" marT="236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0208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4738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3918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-820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83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extLst>
                  <a:ext uri="{0D108BD9-81ED-4DB2-BD59-A6C34878D82A}">
                    <a16:rowId xmlns:a16="http://schemas.microsoft.com/office/drawing/2014/main" val="414393721"/>
                  </a:ext>
                </a:extLst>
              </a:tr>
              <a:tr h="26949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други плащания и възнаграждения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1960" marR="2366" marT="236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0209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19600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19090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-510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97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extLst>
                  <a:ext uri="{0D108BD9-81ED-4DB2-BD59-A6C34878D82A}">
                    <a16:rowId xmlns:a16="http://schemas.microsoft.com/office/drawing/2014/main" val="3423632584"/>
                  </a:ext>
                </a:extLst>
              </a:tr>
              <a:tr h="26949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500" u="none" strike="noStrike">
                          <a:effectLst/>
                        </a:rPr>
                        <a:t>Задължителни осигурителни вноски от работодатели</a:t>
                      </a:r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1960" marR="2366" marT="236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0500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164401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161960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-2441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99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extLst>
                  <a:ext uri="{0D108BD9-81ED-4DB2-BD59-A6C34878D82A}">
                    <a16:rowId xmlns:a16="http://schemas.microsoft.com/office/drawing/2014/main" val="2242063989"/>
                  </a:ext>
                </a:extLst>
              </a:tr>
              <a:tr h="40218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500" u="none" strike="noStrike">
                          <a:effectLst/>
                        </a:rPr>
                        <a:t>осигурителни вноски от работодатели за Държавното обществено осигуряване (ДОО)</a:t>
                      </a:r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1960" marR="2366" marT="236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0551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83037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82602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-435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99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extLst>
                  <a:ext uri="{0D108BD9-81ED-4DB2-BD59-A6C34878D82A}">
                    <a16:rowId xmlns:a16="http://schemas.microsoft.com/office/drawing/2014/main" val="3033901509"/>
                  </a:ext>
                </a:extLst>
              </a:tr>
              <a:tr h="40218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500" u="none" strike="noStrike">
                          <a:effectLst/>
                        </a:rPr>
                        <a:t>осигурителни вноски от работодатели за Учителския пенсионен фонд (УчПФ)</a:t>
                      </a:r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1960" marR="2366" marT="236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0552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23773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23514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-259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99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extLst>
                  <a:ext uri="{0D108BD9-81ED-4DB2-BD59-A6C34878D82A}">
                    <a16:rowId xmlns:a16="http://schemas.microsoft.com/office/drawing/2014/main" val="332111147"/>
                  </a:ext>
                </a:extLst>
              </a:tr>
              <a:tr h="26949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здравноосигурителни вноски от работодатели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1960" marR="2366" marT="236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0560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35798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35798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0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100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extLst>
                  <a:ext uri="{0D108BD9-81ED-4DB2-BD59-A6C34878D82A}">
                    <a16:rowId xmlns:a16="http://schemas.microsoft.com/office/drawing/2014/main" val="2425066053"/>
                  </a:ext>
                </a:extLst>
              </a:tr>
              <a:tr h="40218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500" u="none" strike="noStrike">
                          <a:effectLst/>
                        </a:rPr>
                        <a:t>вноски за допълнително задължително осигуряване от работодатели</a:t>
                      </a:r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1960" marR="2366" marT="236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0580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21793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20046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-1747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92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extLst>
                  <a:ext uri="{0D108BD9-81ED-4DB2-BD59-A6C34878D82A}">
                    <a16:rowId xmlns:a16="http://schemas.microsoft.com/office/drawing/2014/main" val="2528226212"/>
                  </a:ext>
                </a:extLst>
              </a:tr>
              <a:tr h="13681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Издръжка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1960" marR="2366" marT="236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1000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115902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100700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-15202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87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extLst>
                  <a:ext uri="{0D108BD9-81ED-4DB2-BD59-A6C34878D82A}">
                    <a16:rowId xmlns:a16="http://schemas.microsoft.com/office/drawing/2014/main" val="448193077"/>
                  </a:ext>
                </a:extLst>
              </a:tr>
              <a:tr h="13681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храна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1960" marR="2366" marT="236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1011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49511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45705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-3806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92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extLst>
                  <a:ext uri="{0D108BD9-81ED-4DB2-BD59-A6C34878D82A}">
                    <a16:rowId xmlns:a16="http://schemas.microsoft.com/office/drawing/2014/main" val="3953993045"/>
                  </a:ext>
                </a:extLst>
              </a:tr>
              <a:tr h="13681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постелен инвентар и облекло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1960" marR="2366" marT="236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1013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3355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0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-3355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0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extLst>
                  <a:ext uri="{0D108BD9-81ED-4DB2-BD59-A6C34878D82A}">
                    <a16:rowId xmlns:a16="http://schemas.microsoft.com/office/drawing/2014/main" val="3441634164"/>
                  </a:ext>
                </a:extLst>
              </a:tr>
              <a:tr h="40218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500" u="none" strike="noStrike">
                          <a:effectLst/>
                        </a:rPr>
                        <a:t>учебни и научно-изследователски разходи и книги за библиотеките</a:t>
                      </a:r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1960" marR="2366" marT="236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1014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7675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7579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-96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99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extLst>
                  <a:ext uri="{0D108BD9-81ED-4DB2-BD59-A6C34878D82A}">
                    <a16:rowId xmlns:a16="http://schemas.microsoft.com/office/drawing/2014/main" val="3967699676"/>
                  </a:ext>
                </a:extLst>
              </a:tr>
              <a:tr h="13681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материали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1960" marR="2366" marT="236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1015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4839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4839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0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100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extLst>
                  <a:ext uri="{0D108BD9-81ED-4DB2-BD59-A6C34878D82A}">
                    <a16:rowId xmlns:a16="http://schemas.microsoft.com/office/drawing/2014/main" val="1552601397"/>
                  </a:ext>
                </a:extLst>
              </a:tr>
              <a:tr h="13681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вода, горива и енергия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1960" marR="2366" marT="236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1016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4760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4709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-51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99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extLst>
                  <a:ext uri="{0D108BD9-81ED-4DB2-BD59-A6C34878D82A}">
                    <a16:rowId xmlns:a16="http://schemas.microsoft.com/office/drawing/2014/main" val="3140897644"/>
                  </a:ext>
                </a:extLst>
              </a:tr>
              <a:tr h="13681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разходи за външни услуги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1960" marR="2366" marT="236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1020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40327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32682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-7645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81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extLst>
                  <a:ext uri="{0D108BD9-81ED-4DB2-BD59-A6C34878D82A}">
                    <a16:rowId xmlns:a16="http://schemas.microsoft.com/office/drawing/2014/main" val="289635603"/>
                  </a:ext>
                </a:extLst>
              </a:tr>
              <a:tr h="13681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командировки в страната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1960" marR="2366" marT="236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1051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662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464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-198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70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extLst>
                  <a:ext uri="{0D108BD9-81ED-4DB2-BD59-A6C34878D82A}">
                    <a16:rowId xmlns:a16="http://schemas.microsoft.com/office/drawing/2014/main" val="2865275932"/>
                  </a:ext>
                </a:extLst>
              </a:tr>
              <a:tr h="13681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разходи за застраховки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1960" marR="2366" marT="236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1062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100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49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-51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49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extLst>
                  <a:ext uri="{0D108BD9-81ED-4DB2-BD59-A6C34878D82A}">
                    <a16:rowId xmlns:a16="http://schemas.microsoft.com/office/drawing/2014/main" val="2491251298"/>
                  </a:ext>
                </a:extLst>
              </a:tr>
              <a:tr h="40218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500" u="none" strike="noStrike">
                          <a:effectLst/>
                        </a:rPr>
                        <a:t>други разходи, некласифицирани в другите параграфи и подпараграфи</a:t>
                      </a:r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1960" marR="2366" marT="236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1098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4673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4673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0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100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extLst>
                  <a:ext uri="{0D108BD9-81ED-4DB2-BD59-A6C34878D82A}">
                    <a16:rowId xmlns:a16="http://schemas.microsoft.com/office/drawing/2014/main" val="1218431775"/>
                  </a:ext>
                </a:extLst>
              </a:tr>
              <a:tr h="13681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 gridSpan="2"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Всичко - разходи:</a:t>
                      </a:r>
                      <a:endParaRPr lang="bg-BG" sz="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991181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962763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-28418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97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extLst>
                  <a:ext uri="{0D108BD9-81ED-4DB2-BD59-A6C34878D82A}">
                    <a16:rowId xmlns:a16="http://schemas.microsoft.com/office/drawing/2014/main" val="1878559457"/>
                  </a:ext>
                </a:extLst>
              </a:tr>
              <a:tr h="13681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extLst>
                  <a:ext uri="{0D108BD9-81ED-4DB2-BD59-A6C34878D82A}">
                    <a16:rowId xmlns:a16="http://schemas.microsoft.com/office/drawing/2014/main" val="2621332494"/>
                  </a:ext>
                </a:extLst>
              </a:tr>
              <a:tr h="26949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 gridSpan="2"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ru-RU" sz="500" u="none" strike="noStrike">
                          <a:effectLst/>
                        </a:rPr>
                        <a:t>Всичко - 322 Неспециализирани училища, без професионални гимназии:</a:t>
                      </a:r>
                      <a:endParaRPr lang="ru-RU" sz="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991181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962763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-28418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97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6" marR="2366" marT="2366" marB="0" anchor="ctr"/>
                </a:tc>
                <a:extLst>
                  <a:ext uri="{0D108BD9-81ED-4DB2-BD59-A6C34878D82A}">
                    <a16:rowId xmlns:a16="http://schemas.microsoft.com/office/drawing/2014/main" val="37304948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31736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1C18A-67AF-4C14-9A8F-F31850C33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DCE7CC3E-D24F-5772-71E7-F8AB5C5F5B6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936256"/>
              </p:ext>
            </p:extLst>
          </p:nvPr>
        </p:nvGraphicFramePr>
        <p:xfrm>
          <a:off x="131976" y="160257"/>
          <a:ext cx="11858920" cy="65610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4492">
                  <a:extLst>
                    <a:ext uri="{9D8B030D-6E8A-4147-A177-3AD203B41FA5}">
                      <a16:colId xmlns:a16="http://schemas.microsoft.com/office/drawing/2014/main" val="4107866224"/>
                    </a:ext>
                  </a:extLst>
                </a:gridCol>
                <a:gridCol w="3849164">
                  <a:extLst>
                    <a:ext uri="{9D8B030D-6E8A-4147-A177-3AD203B41FA5}">
                      <a16:colId xmlns:a16="http://schemas.microsoft.com/office/drawing/2014/main" val="536555727"/>
                    </a:ext>
                  </a:extLst>
                </a:gridCol>
                <a:gridCol w="1533623">
                  <a:extLst>
                    <a:ext uri="{9D8B030D-6E8A-4147-A177-3AD203B41FA5}">
                      <a16:colId xmlns:a16="http://schemas.microsoft.com/office/drawing/2014/main" val="117835083"/>
                    </a:ext>
                  </a:extLst>
                </a:gridCol>
                <a:gridCol w="1533623">
                  <a:extLst>
                    <a:ext uri="{9D8B030D-6E8A-4147-A177-3AD203B41FA5}">
                      <a16:colId xmlns:a16="http://schemas.microsoft.com/office/drawing/2014/main" val="756227718"/>
                    </a:ext>
                  </a:extLst>
                </a:gridCol>
                <a:gridCol w="1533623">
                  <a:extLst>
                    <a:ext uri="{9D8B030D-6E8A-4147-A177-3AD203B41FA5}">
                      <a16:colId xmlns:a16="http://schemas.microsoft.com/office/drawing/2014/main" val="240901490"/>
                    </a:ext>
                  </a:extLst>
                </a:gridCol>
                <a:gridCol w="1533623">
                  <a:extLst>
                    <a:ext uri="{9D8B030D-6E8A-4147-A177-3AD203B41FA5}">
                      <a16:colId xmlns:a16="http://schemas.microsoft.com/office/drawing/2014/main" val="3638333449"/>
                    </a:ext>
                  </a:extLst>
                </a:gridCol>
                <a:gridCol w="1533623">
                  <a:extLst>
                    <a:ext uri="{9D8B030D-6E8A-4147-A177-3AD203B41FA5}">
                      <a16:colId xmlns:a16="http://schemas.microsoft.com/office/drawing/2014/main" val="3971979047"/>
                    </a:ext>
                  </a:extLst>
                </a:gridCol>
                <a:gridCol w="177149">
                  <a:extLst>
                    <a:ext uri="{9D8B030D-6E8A-4147-A177-3AD203B41FA5}">
                      <a16:colId xmlns:a16="http://schemas.microsoft.com/office/drawing/2014/main" val="1906758443"/>
                    </a:ext>
                  </a:extLst>
                </a:gridCol>
              </a:tblGrid>
              <a:tr h="20522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 gridSpan="6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338 Ресурсно подпомагане</a:t>
                      </a:r>
                      <a:endParaRPr lang="bg-BG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6109" marR="3503" marT="3503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extLst>
                  <a:ext uri="{0D108BD9-81ED-4DB2-BD59-A6C34878D82A}">
                    <a16:rowId xmlns:a16="http://schemas.microsoft.com/office/drawing/2014/main" val="317697871"/>
                  </a:ext>
                </a:extLst>
              </a:tr>
              <a:tr h="20522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разходи</a:t>
                      </a:r>
                      <a:endParaRPr lang="bg-BG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68146" marR="3503" marT="350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0546" marR="3503" marT="350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0546" marR="3503" marT="350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0546" marR="3503" marT="350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0546" marR="3503" marT="350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0546" marR="3503" marT="350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extLst>
                  <a:ext uri="{0D108BD9-81ED-4DB2-BD59-A6C34878D82A}">
                    <a16:rowId xmlns:a16="http://schemas.microsoft.com/office/drawing/2014/main" val="3076243259"/>
                  </a:ext>
                </a:extLst>
              </a:tr>
              <a:tr h="20522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Издръжка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0182" marR="3503" marT="350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1000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2901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0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-2901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0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extLst>
                  <a:ext uri="{0D108BD9-81ED-4DB2-BD59-A6C34878D82A}">
                    <a16:rowId xmlns:a16="http://schemas.microsoft.com/office/drawing/2014/main" val="583133531"/>
                  </a:ext>
                </a:extLst>
              </a:tr>
              <a:tr h="20522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материали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0182" marR="3503" marT="350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1015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2901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0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-2901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0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extLst>
                  <a:ext uri="{0D108BD9-81ED-4DB2-BD59-A6C34878D82A}">
                    <a16:rowId xmlns:a16="http://schemas.microsoft.com/office/drawing/2014/main" val="2408993949"/>
                  </a:ext>
                </a:extLst>
              </a:tr>
              <a:tr h="20522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 gridSpan="2"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Всичко - разходи:</a:t>
                      </a:r>
                      <a:endParaRPr lang="bg-BG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2901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0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-2901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0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extLst>
                  <a:ext uri="{0D108BD9-81ED-4DB2-BD59-A6C34878D82A}">
                    <a16:rowId xmlns:a16="http://schemas.microsoft.com/office/drawing/2014/main" val="3877369416"/>
                  </a:ext>
                </a:extLst>
              </a:tr>
              <a:tr h="20522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extLst>
                  <a:ext uri="{0D108BD9-81ED-4DB2-BD59-A6C34878D82A}">
                    <a16:rowId xmlns:a16="http://schemas.microsoft.com/office/drawing/2014/main" val="1511766116"/>
                  </a:ext>
                </a:extLst>
              </a:tr>
              <a:tr h="20522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 gridSpan="2"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Всичко - 338 Ресурсно подпомагане:</a:t>
                      </a:r>
                      <a:endParaRPr lang="bg-BG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2901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0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-2901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0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extLst>
                  <a:ext uri="{0D108BD9-81ED-4DB2-BD59-A6C34878D82A}">
                    <a16:rowId xmlns:a16="http://schemas.microsoft.com/office/drawing/2014/main" val="1177833170"/>
                  </a:ext>
                </a:extLst>
              </a:tr>
              <a:tr h="20522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extLst>
                  <a:ext uri="{0D108BD9-81ED-4DB2-BD59-A6C34878D82A}">
                    <a16:rowId xmlns:a16="http://schemas.microsoft.com/office/drawing/2014/main" val="164450269"/>
                  </a:ext>
                </a:extLst>
              </a:tr>
              <a:tr h="20522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 gridSpan="2"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Всичко - :</a:t>
                      </a:r>
                      <a:endParaRPr lang="bg-BG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1023269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982641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-40628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96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extLst>
                  <a:ext uri="{0D108BD9-81ED-4DB2-BD59-A6C34878D82A}">
                    <a16:rowId xmlns:a16="http://schemas.microsoft.com/office/drawing/2014/main" val="2139712345"/>
                  </a:ext>
                </a:extLst>
              </a:tr>
              <a:tr h="20522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extLst>
                  <a:ext uri="{0D108BD9-81ED-4DB2-BD59-A6C34878D82A}">
                    <a16:rowId xmlns:a16="http://schemas.microsoft.com/office/drawing/2014/main" val="2910512023"/>
                  </a:ext>
                </a:extLst>
              </a:tr>
              <a:tr h="20522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 gridSpan="2"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Всичко - </a:t>
                      </a:r>
                      <a:r>
                        <a:rPr lang="en-US" sz="700" u="none" strike="noStrike">
                          <a:effectLst/>
                        </a:rPr>
                        <a:t>III. </a:t>
                      </a:r>
                      <a:r>
                        <a:rPr lang="bg-BG" sz="700" u="none" strike="noStrike">
                          <a:effectLst/>
                        </a:rPr>
                        <a:t>Функция Образование:</a:t>
                      </a:r>
                      <a:endParaRPr lang="bg-BG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1023269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982641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-40628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96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extLst>
                  <a:ext uri="{0D108BD9-81ED-4DB2-BD59-A6C34878D82A}">
                    <a16:rowId xmlns:a16="http://schemas.microsoft.com/office/drawing/2014/main" val="2672222611"/>
                  </a:ext>
                </a:extLst>
              </a:tr>
              <a:tr h="20522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extLst>
                  <a:ext uri="{0D108BD9-81ED-4DB2-BD59-A6C34878D82A}">
                    <a16:rowId xmlns:a16="http://schemas.microsoft.com/office/drawing/2014/main" val="221831202"/>
                  </a:ext>
                </a:extLst>
              </a:tr>
              <a:tr h="20522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extLst>
                  <a:ext uri="{0D108BD9-81ED-4DB2-BD59-A6C34878D82A}">
                    <a16:rowId xmlns:a16="http://schemas.microsoft.com/office/drawing/2014/main" val="2382468688"/>
                  </a:ext>
                </a:extLst>
              </a:tr>
              <a:tr h="20522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 gridSpan="6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700" u="none" strike="noStrike">
                          <a:effectLst/>
                        </a:rPr>
                        <a:t>VII. Функция Култура, спорт, почивни дейности и религиозно дело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extLst>
                  <a:ext uri="{0D108BD9-81ED-4DB2-BD59-A6C34878D82A}">
                    <a16:rowId xmlns:a16="http://schemas.microsoft.com/office/drawing/2014/main" val="1444032379"/>
                  </a:ext>
                </a:extLst>
              </a:tr>
              <a:tr h="20522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 gridSpan="6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700" u="none" strike="noStrike">
                          <a:effectLst/>
                        </a:rPr>
                        <a:t>Група Б) Физическа култура и спорт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036" marR="3503" marT="3503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extLst>
                  <a:ext uri="{0D108BD9-81ED-4DB2-BD59-A6C34878D82A}">
                    <a16:rowId xmlns:a16="http://schemas.microsoft.com/office/drawing/2014/main" val="3855567308"/>
                  </a:ext>
                </a:extLst>
              </a:tr>
              <a:tr h="20522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 gridSpan="6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713 Спорт за всички</a:t>
                      </a:r>
                      <a:endParaRPr lang="bg-BG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6109" marR="3503" marT="3503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extLst>
                  <a:ext uri="{0D108BD9-81ED-4DB2-BD59-A6C34878D82A}">
                    <a16:rowId xmlns:a16="http://schemas.microsoft.com/office/drawing/2014/main" val="492801334"/>
                  </a:ext>
                </a:extLst>
              </a:tr>
              <a:tr h="20522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разходи</a:t>
                      </a:r>
                      <a:endParaRPr lang="bg-BG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68146" marR="3503" marT="350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0546" marR="3503" marT="350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0546" marR="3503" marT="350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0546" marR="3503" marT="350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0546" marR="3503" marT="350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0546" marR="3503" marT="350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extLst>
                  <a:ext uri="{0D108BD9-81ED-4DB2-BD59-A6C34878D82A}">
                    <a16:rowId xmlns:a16="http://schemas.microsoft.com/office/drawing/2014/main" val="3717556880"/>
                  </a:ext>
                </a:extLst>
              </a:tr>
              <a:tr h="20522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Издръжка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0182" marR="3503" marT="350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1000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1135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0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-1135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0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extLst>
                  <a:ext uri="{0D108BD9-81ED-4DB2-BD59-A6C34878D82A}">
                    <a16:rowId xmlns:a16="http://schemas.microsoft.com/office/drawing/2014/main" val="2718586871"/>
                  </a:ext>
                </a:extLst>
              </a:tr>
              <a:tr h="20522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700" u="none" strike="noStrike" dirty="0">
                          <a:effectLst/>
                        </a:rPr>
                        <a:t>материали</a:t>
                      </a:r>
                      <a:endParaRPr lang="bg-BG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0182" marR="3503" marT="350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1015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1135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0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-1135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0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extLst>
                  <a:ext uri="{0D108BD9-81ED-4DB2-BD59-A6C34878D82A}">
                    <a16:rowId xmlns:a16="http://schemas.microsoft.com/office/drawing/2014/main" val="3909839322"/>
                  </a:ext>
                </a:extLst>
              </a:tr>
              <a:tr h="20522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 gridSpan="2"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Всичко - разходи:</a:t>
                      </a:r>
                      <a:endParaRPr lang="bg-BG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1135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0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-1135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0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extLst>
                  <a:ext uri="{0D108BD9-81ED-4DB2-BD59-A6C34878D82A}">
                    <a16:rowId xmlns:a16="http://schemas.microsoft.com/office/drawing/2014/main" val="72867925"/>
                  </a:ext>
                </a:extLst>
              </a:tr>
              <a:tr h="20522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extLst>
                  <a:ext uri="{0D108BD9-81ED-4DB2-BD59-A6C34878D82A}">
                    <a16:rowId xmlns:a16="http://schemas.microsoft.com/office/drawing/2014/main" val="2762673055"/>
                  </a:ext>
                </a:extLst>
              </a:tr>
              <a:tr h="20522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 gridSpan="2"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ru-RU" sz="700" u="none" strike="noStrike">
                          <a:effectLst/>
                        </a:rPr>
                        <a:t>Всичко - 713 Спорт за всички: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1135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0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-1135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0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extLst>
                  <a:ext uri="{0D108BD9-81ED-4DB2-BD59-A6C34878D82A}">
                    <a16:rowId xmlns:a16="http://schemas.microsoft.com/office/drawing/2014/main" val="2767337020"/>
                  </a:ext>
                </a:extLst>
              </a:tr>
              <a:tr h="20522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extLst>
                  <a:ext uri="{0D108BD9-81ED-4DB2-BD59-A6C34878D82A}">
                    <a16:rowId xmlns:a16="http://schemas.microsoft.com/office/drawing/2014/main" val="3596224113"/>
                  </a:ext>
                </a:extLst>
              </a:tr>
              <a:tr h="20522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 gridSpan="2"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ru-RU" sz="700" u="none" strike="noStrike">
                          <a:effectLst/>
                        </a:rPr>
                        <a:t>Всичко - Група Б) Физическа култура и спорт: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1135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0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-1135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0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extLst>
                  <a:ext uri="{0D108BD9-81ED-4DB2-BD59-A6C34878D82A}">
                    <a16:rowId xmlns:a16="http://schemas.microsoft.com/office/drawing/2014/main" val="2736847508"/>
                  </a:ext>
                </a:extLst>
              </a:tr>
              <a:tr h="20522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extLst>
                  <a:ext uri="{0D108BD9-81ED-4DB2-BD59-A6C34878D82A}">
                    <a16:rowId xmlns:a16="http://schemas.microsoft.com/office/drawing/2014/main" val="3961149741"/>
                  </a:ext>
                </a:extLst>
              </a:tr>
              <a:tr h="4042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 gridSpan="2"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ru-RU" sz="700" u="none" strike="noStrike">
                          <a:effectLst/>
                        </a:rPr>
                        <a:t>Всичко - VII. Функция Култура, спорт, почивни дейности и религиозно дело: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1135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0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-1135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0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extLst>
                  <a:ext uri="{0D108BD9-81ED-4DB2-BD59-A6C34878D82A}">
                    <a16:rowId xmlns:a16="http://schemas.microsoft.com/office/drawing/2014/main" val="3759714848"/>
                  </a:ext>
                </a:extLst>
              </a:tr>
              <a:tr h="20522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extLst>
                  <a:ext uri="{0D108BD9-81ED-4DB2-BD59-A6C34878D82A}">
                    <a16:rowId xmlns:a16="http://schemas.microsoft.com/office/drawing/2014/main" val="2098594962"/>
                  </a:ext>
                </a:extLst>
              </a:tr>
              <a:tr h="20522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extLst>
                  <a:ext uri="{0D108BD9-81ED-4DB2-BD59-A6C34878D82A}">
                    <a16:rowId xmlns:a16="http://schemas.microsoft.com/office/drawing/2014/main" val="4009811758"/>
                  </a:ext>
                </a:extLst>
              </a:tr>
              <a:tr h="20522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extLst>
                  <a:ext uri="{0D108BD9-81ED-4DB2-BD59-A6C34878D82A}">
                    <a16:rowId xmlns:a16="http://schemas.microsoft.com/office/drawing/2014/main" val="4020785032"/>
                  </a:ext>
                </a:extLst>
              </a:tr>
              <a:tr h="20522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Всичко:</a:t>
                      </a:r>
                      <a:endParaRPr lang="bg-BG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1024404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982641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-41763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96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extLst>
                  <a:ext uri="{0D108BD9-81ED-4DB2-BD59-A6C34878D82A}">
                    <a16:rowId xmlns:a16="http://schemas.microsoft.com/office/drawing/2014/main" val="4162031160"/>
                  </a:ext>
                </a:extLst>
              </a:tr>
              <a:tr h="20522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03" marR="3503" marT="3503" marB="0" anchor="ctr"/>
                </a:tc>
                <a:extLst>
                  <a:ext uri="{0D108BD9-81ED-4DB2-BD59-A6C34878D82A}">
                    <a16:rowId xmlns:a16="http://schemas.microsoft.com/office/drawing/2014/main" val="22531285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59536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357746" y="176149"/>
            <a:ext cx="8746836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bg-BG" sz="16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ОУ „ХРИСТО БОТЕВ” с. РОСЕН</a:t>
            </a:r>
            <a:endParaRPr lang="bg-BG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bg-BG" sz="1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bg-BG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bg-BG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bg-BG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bg-BG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 Б Я С Н И Т Е Л Н А    З А П И С К А</a:t>
            </a:r>
            <a:endParaRPr lang="bg-BG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bg-BG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КЪМ ОТЧЕТА ЗА ИЗПЪЛНЕНИЕ НА БЮДЖЕТА КЪМ 31.12.20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25г</a:t>
            </a:r>
            <a:r>
              <a:rPr lang="bg-BG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bg-BG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bg-BG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bg-BG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bg-BG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bg-BG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Бюджета на ОУ „Христо Ботев” с.Росен за 20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25</a:t>
            </a:r>
            <a:r>
              <a:rPr lang="bg-BG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г.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е 1 024 085 лв.</a:t>
            </a:r>
            <a:r>
              <a:rPr lang="bg-BG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Към 31.12.2025г. са изразходвани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982 641 </a:t>
            </a:r>
            <a:r>
              <a:rPr lang="bg-BG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лв.  Средствата са изразходвани, както следва:</a:t>
            </a:r>
            <a:endParaRPr lang="bg-BG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bg-BG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НЕСПЕЦИАЛИЗИРАНИ УЧИЛИЩА, БЕЗ ПРОФЕСИОНАЛНИ ГИМНАЗИИ</a:t>
            </a:r>
            <a:endParaRPr lang="bg-BG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bg-BG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заплати за 25 бр. персонал – 660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912 </a:t>
            </a:r>
            <a:r>
              <a:rPr lang="bg-BG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лв;</a:t>
            </a:r>
            <a:endParaRPr lang="bg-BG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bg-BG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СБКО и представително облекло –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29 815 </a:t>
            </a:r>
            <a:r>
              <a:rPr lang="bg-BG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лв;</a:t>
            </a:r>
            <a:endParaRPr lang="bg-BG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bg-BG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Обезщетения    – 6 133 лв;</a:t>
            </a:r>
            <a:endParaRPr lang="bg-BG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bg-BG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Други плащания и възн. – 19 988 лв;</a:t>
            </a:r>
            <a:endParaRPr lang="bg-BG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bg-BG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Задължителни осигуровки – 165 093 лв;</a:t>
            </a:r>
            <a:endParaRPr lang="bg-BG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bg-BG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Медикаменти – 0лв;</a:t>
            </a:r>
            <a:endParaRPr lang="bg-BG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bg-BG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Храна – 45 705 282лв;</a:t>
            </a:r>
            <a:endParaRPr lang="bg-BG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bg-BG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Работно облекло – 6150лв;</a:t>
            </a:r>
            <a:endParaRPr lang="bg-BG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bg-BG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Разходи за учебни материали –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7 579 </a:t>
            </a:r>
            <a:r>
              <a:rPr lang="bg-BG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лв;</a:t>
            </a:r>
            <a:endParaRPr lang="bg-BG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bg-BG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Материали – 4 839 лв</a:t>
            </a:r>
            <a:endParaRPr lang="bg-BG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bg-BG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Горива, вода и енергия – 4 709  лв;</a:t>
            </a:r>
            <a:endParaRPr lang="bg-BG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bg-BG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Външни услуги – 32 682 лв;</a:t>
            </a:r>
            <a:endParaRPr lang="bg-BG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bg-BG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Текущ ремонт – 0 лв;</a:t>
            </a:r>
            <a:endParaRPr lang="bg-BG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bg-BG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Командировки в страната – 464 лв;</a:t>
            </a:r>
            <a:endParaRPr lang="bg-BG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bg-BG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Застраховки – 49 лв.</a:t>
            </a:r>
            <a:endParaRPr lang="bg-BG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bg-BG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Други разходи неклас. – 4 673 лв</a:t>
            </a:r>
            <a:endParaRPr lang="bg-BG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07761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303</TotalTime>
  <Words>1073</Words>
  <Application>Microsoft Office PowerPoint</Application>
  <PresentationFormat>Widescreen</PresentationFormat>
  <Paragraphs>492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Theme</vt:lpstr>
      <vt:lpstr>ОУ „ХРИСТО БОТЕВ“ с. Росен, общ. Созопол</vt:lpstr>
      <vt:lpstr>Бюджет 2025 г.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ОбУ „ХРИСТО БОТЕВ“ с. Росен, общ. Созопол</dc:title>
  <dc:creator>Acer</dc:creator>
  <cp:lastModifiedBy>Dell2</cp:lastModifiedBy>
  <cp:revision>68</cp:revision>
  <dcterms:created xsi:type="dcterms:W3CDTF">2024-04-19T08:05:03Z</dcterms:created>
  <dcterms:modified xsi:type="dcterms:W3CDTF">2026-07-20T11:54:01Z</dcterms:modified>
</cp:coreProperties>
</file>