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notesMasterIdLst>
    <p:notesMasterId r:id="rId10"/>
  </p:notesMasterIdLst>
  <p:sldIdLst>
    <p:sldId id="256" r:id="rId2"/>
    <p:sldId id="257" r:id="rId3"/>
    <p:sldId id="263" r:id="rId4"/>
    <p:sldId id="264" r:id="rId5"/>
    <p:sldId id="266" r:id="rId6"/>
    <p:sldId id="265" r:id="rId7"/>
    <p:sldId id="267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52CA6-DE48-418F-BF73-651B1720DB9E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8176B-327C-488A-8BF0-1FF7D2C979A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80310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D8176B-327C-488A-8BF0-1FF7D2C979A9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8632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67512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79953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7477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396477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83881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0571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21485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89308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89232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0037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78050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C93D6-72F0-4F70-967B-990B6AA7969F}" type="datetimeFigureOut">
              <a:rPr lang="bg-BG" smtClean="0"/>
              <a:t>20.7.2026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E0600-1F12-4635-81B2-4BDA4ABD143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3192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4FC09-9DB5-00E8-8164-E12506245C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92936"/>
          </a:xfrm>
        </p:spPr>
        <p:txBody>
          <a:bodyPr>
            <a:normAutofit fontScale="90000"/>
          </a:bodyPr>
          <a:lstStyle/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ОУ „ХРИСТО БОТЕВ“</a:t>
            </a:r>
            <a:b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с. Росен, общ. Созопол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95F051-7017-9912-69E0-AD339CD396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95269" y="3573758"/>
            <a:ext cx="9001462" cy="1655762"/>
          </a:xfrm>
        </p:spPr>
        <p:txBody>
          <a:bodyPr>
            <a:noAutofit/>
          </a:bodyPr>
          <a:lstStyle/>
          <a:p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ОТЧЕТ ЗА КАСОВО ИЗПЪЛНЕНИЕ НА БЮДЖЕТА</a:t>
            </a:r>
          </a:p>
          <a:p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-во ТРИМЕСЕЧИЕ</a:t>
            </a:r>
          </a:p>
          <a:p>
            <a:r>
              <a:rPr lang="bg-BG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2025 година</a:t>
            </a:r>
          </a:p>
        </p:txBody>
      </p:sp>
    </p:spTree>
    <p:extLst>
      <p:ext uri="{BB962C8B-B14F-4D97-AF65-F5344CB8AC3E}">
        <p14:creationId xmlns:p14="http://schemas.microsoft.com/office/powerpoint/2010/main" val="1514280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739830-C869-C3ED-EFDA-CAE2DC4F1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Бюджет 2025 г.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E6033-5FCC-13C3-C0F6-98AEC5A40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00899"/>
            <a:ext cx="10515600" cy="4876064"/>
          </a:xfrm>
        </p:spPr>
        <p:txBody>
          <a:bodyPr/>
          <a:lstStyle/>
          <a:p>
            <a:pPr lvl="1"/>
            <a:r>
              <a:rPr lang="bg-BG" dirty="0"/>
              <a:t>Дейност 318 – Подготвителна група в училище – 29 187,00 лв.</a:t>
            </a:r>
          </a:p>
          <a:p>
            <a:pPr lvl="1"/>
            <a:r>
              <a:rPr lang="bg-BG" dirty="0"/>
              <a:t>Дейност 322 – Неспециализирани училища, без професионални гимназии:</a:t>
            </a:r>
          </a:p>
          <a:p>
            <a:pPr lvl="1"/>
            <a:r>
              <a:rPr lang="bg-BG" dirty="0"/>
              <a:t>Бюджет – 977 287,00 лв.</a:t>
            </a:r>
          </a:p>
          <a:p>
            <a:pPr lvl="1"/>
            <a:r>
              <a:rPr lang="bg-BG" dirty="0"/>
              <a:t>Преходен остатък – 94 332,00 лв.</a:t>
            </a:r>
          </a:p>
          <a:p>
            <a:pPr lvl="1"/>
            <a:r>
              <a:rPr lang="bg-BG" dirty="0"/>
              <a:t> Дейност 338 – Ресурсно подпомагане – 2 901</a:t>
            </a:r>
            <a:r>
              <a:rPr lang="en-US" dirty="0"/>
              <a:t>,</a:t>
            </a:r>
            <a:r>
              <a:rPr lang="bg-BG" dirty="0"/>
              <a:t>00 лв. </a:t>
            </a:r>
          </a:p>
          <a:p>
            <a:pPr lvl="1"/>
            <a:r>
              <a:rPr lang="bg-BG" dirty="0"/>
              <a:t>Дейност 713 – Спорт за всички – преходен остатък – 1 135,00 лв.</a:t>
            </a:r>
          </a:p>
          <a:p>
            <a:pPr lvl="1"/>
            <a:endParaRPr lang="bg-BG" dirty="0"/>
          </a:p>
          <a:p>
            <a:pPr marL="457200" lvl="1" indent="0">
              <a:buNone/>
            </a:pPr>
            <a:r>
              <a:rPr lang="bg-BG" b="1" dirty="0"/>
              <a:t>Бюджет 2025 г. – 913 943,00 лв.</a:t>
            </a:r>
          </a:p>
          <a:p>
            <a:pPr marL="457200" lvl="1" indent="0">
              <a:buNone/>
            </a:pPr>
            <a:r>
              <a:rPr lang="bg-BG" b="1" dirty="0"/>
              <a:t>Преходен остатък – 96 567,00 лв.</a:t>
            </a:r>
          </a:p>
          <a:p>
            <a:pPr marL="457200" lvl="1" indent="0">
              <a:buNone/>
            </a:pPr>
            <a:r>
              <a:rPr lang="bg-BG" b="1" dirty="0"/>
              <a:t>Общо – 1 010510,00лв</a:t>
            </a:r>
          </a:p>
          <a:p>
            <a:pPr lvl="1"/>
            <a:endParaRPr lang="bg-BG" dirty="0"/>
          </a:p>
          <a:p>
            <a:pPr marL="457200" lvl="1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2696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E2391-CA53-FCC4-1D4F-70D83078E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CEA9D840-87E2-AD3D-E502-DE47A9CC5C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9906222"/>
              </p:ext>
            </p:extLst>
          </p:nvPr>
        </p:nvGraphicFramePr>
        <p:xfrm>
          <a:off x="188537" y="273378"/>
          <a:ext cx="11660958" cy="6391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8335">
                  <a:extLst>
                    <a:ext uri="{9D8B030D-6E8A-4147-A177-3AD203B41FA5}">
                      <a16:colId xmlns:a16="http://schemas.microsoft.com/office/drawing/2014/main" val="1753486397"/>
                    </a:ext>
                  </a:extLst>
                </a:gridCol>
                <a:gridCol w="259422">
                  <a:extLst>
                    <a:ext uri="{9D8B030D-6E8A-4147-A177-3AD203B41FA5}">
                      <a16:colId xmlns:a16="http://schemas.microsoft.com/office/drawing/2014/main" val="2587782144"/>
                    </a:ext>
                  </a:extLst>
                </a:gridCol>
                <a:gridCol w="4630658">
                  <a:extLst>
                    <a:ext uri="{9D8B030D-6E8A-4147-A177-3AD203B41FA5}">
                      <a16:colId xmlns:a16="http://schemas.microsoft.com/office/drawing/2014/main" val="658825402"/>
                    </a:ext>
                  </a:extLst>
                </a:gridCol>
                <a:gridCol w="869059">
                  <a:extLst>
                    <a:ext uri="{9D8B030D-6E8A-4147-A177-3AD203B41FA5}">
                      <a16:colId xmlns:a16="http://schemas.microsoft.com/office/drawing/2014/main" val="732364445"/>
                    </a:ext>
                  </a:extLst>
                </a:gridCol>
                <a:gridCol w="1310073">
                  <a:extLst>
                    <a:ext uri="{9D8B030D-6E8A-4147-A177-3AD203B41FA5}">
                      <a16:colId xmlns:a16="http://schemas.microsoft.com/office/drawing/2014/main" val="1974120230"/>
                    </a:ext>
                  </a:extLst>
                </a:gridCol>
                <a:gridCol w="1426814">
                  <a:extLst>
                    <a:ext uri="{9D8B030D-6E8A-4147-A177-3AD203B41FA5}">
                      <a16:colId xmlns:a16="http://schemas.microsoft.com/office/drawing/2014/main" val="793961037"/>
                    </a:ext>
                  </a:extLst>
                </a:gridCol>
                <a:gridCol w="1426814">
                  <a:extLst>
                    <a:ext uri="{9D8B030D-6E8A-4147-A177-3AD203B41FA5}">
                      <a16:colId xmlns:a16="http://schemas.microsoft.com/office/drawing/2014/main" val="616417396"/>
                    </a:ext>
                  </a:extLst>
                </a:gridCol>
                <a:gridCol w="1115508">
                  <a:extLst>
                    <a:ext uri="{9D8B030D-6E8A-4147-A177-3AD203B41FA5}">
                      <a16:colId xmlns:a16="http://schemas.microsoft.com/office/drawing/2014/main" val="67998504"/>
                    </a:ext>
                  </a:extLst>
                </a:gridCol>
                <a:gridCol w="324275">
                  <a:extLst>
                    <a:ext uri="{9D8B030D-6E8A-4147-A177-3AD203B41FA5}">
                      <a16:colId xmlns:a16="http://schemas.microsoft.com/office/drawing/2014/main" val="299517561"/>
                    </a:ext>
                  </a:extLst>
                </a:gridCol>
              </a:tblGrid>
              <a:tr h="218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u="none" strike="noStrike">
                          <a:effectLst/>
                        </a:rPr>
                        <a:t> Бланка стойностни показатели: Приход – Тримесечен отчет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3916957"/>
                  </a:ext>
                </a:extLst>
              </a:tr>
              <a:tr h="18118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bg-BG" sz="500" u="none" strike="noStrike">
                          <a:effectLst/>
                        </a:rPr>
                        <a:t>3</a:t>
                      </a: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ОУ РОСЕН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49035052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Обща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Община:</a:t>
                      </a: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5210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Година:</a:t>
                      </a: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2025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07273653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Тримесечие:</a:t>
                      </a: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Трето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85629162"/>
                  </a:ext>
                </a:extLst>
              </a:tr>
              <a:tr h="3110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Име на параграф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Код на параграф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Уточнен годишен план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Тримесечен отчет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Отчет – План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% отношение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31363569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00237869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I.Имуществени данъци и неданъчни приходи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51518504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1. Имуществени и др. данъци</a:t>
                      </a:r>
                      <a:endParaRPr lang="ru-RU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612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56700212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83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16782928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Всичко -   1. Имуществени и други данъци: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81098966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2. Неданъчни приходи</a:t>
                      </a: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2612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52176572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Помощи и дарения от страната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83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4500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87772435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текущи помощи и дарения от страната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83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4501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8695611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Всичко -   2. Неданъчни приходи: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07786409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70689767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III. </a:t>
                      </a:r>
                      <a:r>
                        <a:rPr lang="bg-BG" sz="600" u="none" strike="noStrike">
                          <a:effectLst/>
                        </a:rPr>
                        <a:t>Трансфери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14652693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Трансфери между бюджети (нето)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83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800314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800314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41185224"/>
                  </a:ext>
                </a:extLst>
              </a:tr>
              <a:tr h="3110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вътрешни трансфери в системата на първостепенния разпоредител (+/-)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83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6109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800314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800314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38612246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Всичко - </a:t>
                      </a:r>
                      <a:r>
                        <a:rPr lang="en-US" sz="600" u="none" strike="noStrike">
                          <a:effectLst/>
                        </a:rPr>
                        <a:t>III. </a:t>
                      </a:r>
                      <a:r>
                        <a:rPr lang="bg-BG" sz="600" u="none" strike="noStrike">
                          <a:effectLst/>
                        </a:rPr>
                        <a:t>Трансфери: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800314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800314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6045446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0706393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IV. </a:t>
                      </a:r>
                      <a:r>
                        <a:rPr lang="bg-BG" sz="600" u="none" strike="noStrike">
                          <a:effectLst/>
                        </a:rPr>
                        <a:t>Временни безлихвени заеми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26439078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83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267318951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Всичко - IV. Временни безлихвени заеми: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020824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Всички приходи (І+ІІІ+ІV)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800514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800314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400257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1427305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48686547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V. Операции с финансови активи и пасиви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72640656"/>
                  </a:ext>
                </a:extLst>
              </a:tr>
              <a:tr h="3110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Събрани средства и извършени плащания за сметка на други бюджети, сметки и фондове - нето (+/-)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83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8800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7192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7192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68312342"/>
                  </a:ext>
                </a:extLst>
              </a:tr>
              <a:tr h="3110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събрани средства и извършени плащания от/за сметки за средствата от Европейския съюз (+/-)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783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8803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7192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7192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7860999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Всичко - V. Операции с финансови активи и пасиви: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7192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7192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69188661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87877383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Всичко  приходи: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807706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807506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403853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71544347"/>
                  </a:ext>
                </a:extLst>
              </a:tr>
              <a:tr h="3110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Превишение/недостиг на бюджетни средства по триесечия (+/-)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39179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9900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38450328"/>
                  </a:ext>
                </a:extLst>
              </a:tr>
              <a:tr h="17061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Общо  приходи: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807706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807506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403853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60293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0030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64099-1FB8-1AA5-FE5A-8208914B2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78E1C7F-70C4-EAD5-D612-7F9AE976FA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2952682"/>
              </p:ext>
            </p:extLst>
          </p:nvPr>
        </p:nvGraphicFramePr>
        <p:xfrm>
          <a:off x="169683" y="113122"/>
          <a:ext cx="11896627" cy="652334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4347">
                  <a:extLst>
                    <a:ext uri="{9D8B030D-6E8A-4147-A177-3AD203B41FA5}">
                      <a16:colId xmlns:a16="http://schemas.microsoft.com/office/drawing/2014/main" val="2198767098"/>
                    </a:ext>
                  </a:extLst>
                </a:gridCol>
                <a:gridCol w="4202235">
                  <a:extLst>
                    <a:ext uri="{9D8B030D-6E8A-4147-A177-3AD203B41FA5}">
                      <a16:colId xmlns:a16="http://schemas.microsoft.com/office/drawing/2014/main" val="3274767299"/>
                    </a:ext>
                  </a:extLst>
                </a:gridCol>
                <a:gridCol w="1293379">
                  <a:extLst>
                    <a:ext uri="{9D8B030D-6E8A-4147-A177-3AD203B41FA5}">
                      <a16:colId xmlns:a16="http://schemas.microsoft.com/office/drawing/2014/main" val="1194753463"/>
                    </a:ext>
                  </a:extLst>
                </a:gridCol>
                <a:gridCol w="1293379">
                  <a:extLst>
                    <a:ext uri="{9D8B030D-6E8A-4147-A177-3AD203B41FA5}">
                      <a16:colId xmlns:a16="http://schemas.microsoft.com/office/drawing/2014/main" val="307257402"/>
                    </a:ext>
                  </a:extLst>
                </a:gridCol>
                <a:gridCol w="1293379">
                  <a:extLst>
                    <a:ext uri="{9D8B030D-6E8A-4147-A177-3AD203B41FA5}">
                      <a16:colId xmlns:a16="http://schemas.microsoft.com/office/drawing/2014/main" val="2476336151"/>
                    </a:ext>
                  </a:extLst>
                </a:gridCol>
                <a:gridCol w="1293379">
                  <a:extLst>
                    <a:ext uri="{9D8B030D-6E8A-4147-A177-3AD203B41FA5}">
                      <a16:colId xmlns:a16="http://schemas.microsoft.com/office/drawing/2014/main" val="2264380032"/>
                    </a:ext>
                  </a:extLst>
                </a:gridCol>
                <a:gridCol w="1293379">
                  <a:extLst>
                    <a:ext uri="{9D8B030D-6E8A-4147-A177-3AD203B41FA5}">
                      <a16:colId xmlns:a16="http://schemas.microsoft.com/office/drawing/2014/main" val="4253111644"/>
                    </a:ext>
                  </a:extLst>
                </a:gridCol>
                <a:gridCol w="453400">
                  <a:extLst>
                    <a:ext uri="{9D8B030D-6E8A-4147-A177-3AD203B41FA5}">
                      <a16:colId xmlns:a16="http://schemas.microsoft.com/office/drawing/2014/main" val="1286200944"/>
                    </a:ext>
                  </a:extLst>
                </a:gridCol>
                <a:gridCol w="519750">
                  <a:extLst>
                    <a:ext uri="{9D8B030D-6E8A-4147-A177-3AD203B41FA5}">
                      <a16:colId xmlns:a16="http://schemas.microsoft.com/office/drawing/2014/main" val="2782263411"/>
                    </a:ext>
                  </a:extLst>
                </a:gridCol>
              </a:tblGrid>
              <a:tr h="23345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800" u="none" strike="noStrike">
                          <a:effectLst/>
                        </a:rPr>
                        <a:t> Бланка стойностни показатели: Разход – Тримесечен отчет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49945433"/>
                  </a:ext>
                </a:extLst>
              </a:tr>
              <a:tr h="193204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ОУ РОСЕН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73646686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Обща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Община:</a:t>
                      </a: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5210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Година:</a:t>
                      </a: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2025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58292471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Тримесечие:</a:t>
                      </a:r>
                      <a:endParaRPr lang="bg-BG" sz="600" b="0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Трето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82691843"/>
                  </a:ext>
                </a:extLst>
              </a:tr>
              <a:tr h="31892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Име на параграф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Код на параграф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Уточнен годишен план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Тримесечен отчет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Отчет – План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% отношение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15985824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16808523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 sz="600" u="none" strike="noStrike">
                          <a:effectLst/>
                        </a:rPr>
                        <a:t>III. </a:t>
                      </a:r>
                      <a:r>
                        <a:rPr lang="bg-BG" sz="600" u="none" strike="noStrike">
                          <a:effectLst/>
                        </a:rPr>
                        <a:t>Функция Образование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82082200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315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29998151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318 Подготвителна група в училище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2945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03014944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разходи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77261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472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472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472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472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64727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29869792"/>
                  </a:ext>
                </a:extLst>
              </a:tr>
              <a:tr h="31892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Заплати и възнаграждения за персонала, нает по трудови и служебни правоотношения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23000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12428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-10572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23000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12428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35898665"/>
                  </a:ext>
                </a:extLst>
              </a:tr>
              <a:tr h="31892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заплати и възнаграждения на персонала нает по трудови правоотношения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0101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23000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12428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-10572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0129369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Други възнаграждения и плащания за персонала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1600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4317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2717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270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1600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4317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5099221"/>
                  </a:ext>
                </a:extLst>
              </a:tr>
              <a:tr h="31892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изплатени суми от СБКО, за облекло и други на персонала, с характер на възнаграждение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0205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1600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1204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-396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77913943"/>
                  </a:ext>
                </a:extLst>
              </a:tr>
              <a:tr h="30912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обезщетения за персонала, с характер на възнаграждение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0208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2215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2215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70557621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други плащания и възнаграждения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0209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898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898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448231251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Задължителни осигурителни вноски от работодатели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0500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3133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2833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1044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3133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39202119"/>
                  </a:ext>
                </a:extLst>
              </a:tr>
              <a:tr h="31892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осигурителни вноски от работодатели за Държавното обществено осигуряване (ДОО)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0551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1534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734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618914"/>
                  </a:ext>
                </a:extLst>
              </a:tr>
              <a:tr h="31892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осигурителни вноски от работодатели за Учителския пенсионен фонд (УчПФ)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0552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578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-522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56253424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здравноосигурителни вноски от работодатели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0560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-550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645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1195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-117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21273737"/>
                  </a:ext>
                </a:extLst>
              </a:tr>
              <a:tr h="31892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вноски за допълнително задължително осигуряване от работодатели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0580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-1050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376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1426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-36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15096338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Издръжка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4287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-4287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4287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06524891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храна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1011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3023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-3023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98580878"/>
                  </a:ext>
                </a:extLst>
              </a:tr>
              <a:tr h="31892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учебни и научно-изследователски разходи и книги за библиотеките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1014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411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-411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85416296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вода, горива и енергия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1016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-103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4615502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разходи за външни услуги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1576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1020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750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-750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35660826"/>
                  </a:ext>
                </a:extLst>
              </a:tr>
              <a:tr h="1690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Всичко - разходи: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29187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19878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-9309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89265031"/>
                  </a:ext>
                </a:extLst>
              </a:tr>
              <a:tr h="1690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99613830"/>
                  </a:ext>
                </a:extLst>
              </a:tr>
              <a:tr h="1690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Всичко - 318 Подготвителна група в училище: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29187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19878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-9309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95058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1108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26E65-4E6D-DF8D-5EC4-9D3FDD52C4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805BA0-3563-432B-A1A7-C045BE4EE41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CF7E17A-B537-A96A-B3F1-9B675510AE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2543144"/>
              </p:ext>
            </p:extLst>
          </p:nvPr>
        </p:nvGraphicFramePr>
        <p:xfrm>
          <a:off x="141403" y="150830"/>
          <a:ext cx="11934331" cy="65610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9714">
                  <a:extLst>
                    <a:ext uri="{9D8B030D-6E8A-4147-A177-3AD203B41FA5}">
                      <a16:colId xmlns:a16="http://schemas.microsoft.com/office/drawing/2014/main" val="2359939278"/>
                    </a:ext>
                  </a:extLst>
                </a:gridCol>
                <a:gridCol w="4110537">
                  <a:extLst>
                    <a:ext uri="{9D8B030D-6E8A-4147-A177-3AD203B41FA5}">
                      <a16:colId xmlns:a16="http://schemas.microsoft.com/office/drawing/2014/main" val="3712407828"/>
                    </a:ext>
                  </a:extLst>
                </a:gridCol>
                <a:gridCol w="1486386">
                  <a:extLst>
                    <a:ext uri="{9D8B030D-6E8A-4147-A177-3AD203B41FA5}">
                      <a16:colId xmlns:a16="http://schemas.microsoft.com/office/drawing/2014/main" val="2546778267"/>
                    </a:ext>
                  </a:extLst>
                </a:gridCol>
                <a:gridCol w="1486386">
                  <a:extLst>
                    <a:ext uri="{9D8B030D-6E8A-4147-A177-3AD203B41FA5}">
                      <a16:colId xmlns:a16="http://schemas.microsoft.com/office/drawing/2014/main" val="1031794203"/>
                    </a:ext>
                  </a:extLst>
                </a:gridCol>
                <a:gridCol w="1486386">
                  <a:extLst>
                    <a:ext uri="{9D8B030D-6E8A-4147-A177-3AD203B41FA5}">
                      <a16:colId xmlns:a16="http://schemas.microsoft.com/office/drawing/2014/main" val="133826534"/>
                    </a:ext>
                  </a:extLst>
                </a:gridCol>
                <a:gridCol w="1486386">
                  <a:extLst>
                    <a:ext uri="{9D8B030D-6E8A-4147-A177-3AD203B41FA5}">
                      <a16:colId xmlns:a16="http://schemas.microsoft.com/office/drawing/2014/main" val="12278464"/>
                    </a:ext>
                  </a:extLst>
                </a:gridCol>
                <a:gridCol w="1486386">
                  <a:extLst>
                    <a:ext uri="{9D8B030D-6E8A-4147-A177-3AD203B41FA5}">
                      <a16:colId xmlns:a16="http://schemas.microsoft.com/office/drawing/2014/main" val="3088931005"/>
                    </a:ext>
                  </a:extLst>
                </a:gridCol>
                <a:gridCol w="162150">
                  <a:extLst>
                    <a:ext uri="{9D8B030D-6E8A-4147-A177-3AD203B41FA5}">
                      <a16:colId xmlns:a16="http://schemas.microsoft.com/office/drawing/2014/main" val="1239301792"/>
                    </a:ext>
                  </a:extLst>
                </a:gridCol>
              </a:tblGrid>
              <a:tr h="1907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322 Неспециализирани училища, без професионални гимназии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36597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59444625"/>
                  </a:ext>
                </a:extLst>
              </a:tr>
              <a:tr h="1907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разходи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82129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2984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2984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2984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2984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82984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8628710"/>
                  </a:ext>
                </a:extLst>
              </a:tr>
              <a:tr h="3253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Заплати и възнаграждения за персонала, нает по трудови и служебни правоотношения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626312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412736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-213576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#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79895231"/>
                  </a:ext>
                </a:extLst>
              </a:tr>
              <a:tr h="3253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заплати и възнаграждения на персонала нает по трудови правоотношения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0101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626312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412736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-213576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06162940"/>
                  </a:ext>
                </a:extLst>
              </a:tr>
              <a:tr h="1907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Други възнаграждения и плащания за персонала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0200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47471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42180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-5291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#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9195298"/>
                  </a:ext>
                </a:extLst>
              </a:tr>
              <a:tr h="3253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изплатени суми от СБКО, за облекло и други на персонала, с характер на възнаграждение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0205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42711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21922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-20789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32098166"/>
                  </a:ext>
                </a:extLst>
              </a:tr>
              <a:tr h="3253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обезщетения за персонала, с характер на възнаграждение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0208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4760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2855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-1905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91074312"/>
                  </a:ext>
                </a:extLst>
              </a:tr>
              <a:tr h="1907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други плащания и възнаграждения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0209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17403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17403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67115633"/>
                  </a:ext>
                </a:extLst>
              </a:tr>
              <a:tr h="3253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Задължителни осигурителни вноски от работодатели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0500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195592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107500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-88092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#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41680555"/>
                  </a:ext>
                </a:extLst>
              </a:tr>
              <a:tr h="3253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осигурителни вноски от работодатели за Държавното обществено осигуряване (ДОО)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0551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89849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55512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-34337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10663344"/>
                  </a:ext>
                </a:extLst>
              </a:tr>
              <a:tr h="3253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осигурителни вноски от работодатели за Учителския пенсионен фонд (УчПФ)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0552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32703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15502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-17201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82610620"/>
                  </a:ext>
                </a:extLst>
              </a:tr>
              <a:tr h="1907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здравноосигурителни вноски от работодатели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0560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46476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23014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-23462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70006040"/>
                  </a:ext>
                </a:extLst>
              </a:tr>
              <a:tr h="3253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вноски за допълнително задължително осигуряване от работодатели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0580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26564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13472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-13092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78413943"/>
                  </a:ext>
                </a:extLst>
              </a:tr>
              <a:tr h="1907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Издръжка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107912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74683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-33229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#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46183197"/>
                  </a:ext>
                </a:extLst>
              </a:tr>
              <a:tr h="16269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храна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1011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23511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31282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7771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133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54463966"/>
                  </a:ext>
                </a:extLst>
              </a:tr>
              <a:tr h="1907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постелен инвентар и облекло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1013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3355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-3355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02252886"/>
                  </a:ext>
                </a:extLst>
              </a:tr>
              <a:tr h="3253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 dirty="0">
                          <a:effectLst/>
                        </a:rPr>
                        <a:t>учебни и научно-изследователски разходи и книги за библиотеките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1014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12675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5813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-6862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06671973"/>
                  </a:ext>
                </a:extLst>
              </a:tr>
              <a:tr h="1907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материали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1015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8839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2478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-6361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17614475"/>
                  </a:ext>
                </a:extLst>
              </a:tr>
              <a:tr h="1907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вода, горива и енергия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1016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18160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4506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-13654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61480962"/>
                  </a:ext>
                </a:extLst>
              </a:tr>
              <a:tr h="1907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разходи за външни услуги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1020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32937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28011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-4926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85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118386110"/>
                  </a:ext>
                </a:extLst>
              </a:tr>
              <a:tr h="1907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командировки в страната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1051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662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332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-330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50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00880641"/>
                  </a:ext>
                </a:extLst>
              </a:tr>
              <a:tr h="1907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разходи за застраховки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1062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-51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49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16644057"/>
                  </a:ext>
                </a:extLst>
              </a:tr>
              <a:tr h="32539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други разходи, некласифицирани в другите параграфи и подпараграфи</a:t>
                      </a:r>
                      <a:endParaRPr lang="ru-RU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27661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1098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7673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2212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-5461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29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0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98179113"/>
                  </a:ext>
                </a:extLst>
              </a:tr>
              <a:tr h="1772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Всичко - разходи:</a:t>
                      </a: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977287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637099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-340188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87584794"/>
                  </a:ext>
                </a:extLst>
              </a:tr>
              <a:tr h="1772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2320737"/>
                  </a:ext>
                </a:extLst>
              </a:tr>
              <a:tr h="3240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600" u="none" strike="noStrike">
                          <a:effectLst/>
                        </a:rPr>
                        <a:t>Всичко - 322 Неспециализирани училища, без професионални гимназии:</a:t>
                      </a:r>
                      <a:endParaRPr lang="ru-RU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977287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637099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-340188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600" u="none" strike="noStrike">
                          <a:effectLst/>
                        </a:rPr>
                        <a:t>65</a:t>
                      </a: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318558241"/>
                  </a:ext>
                </a:extLst>
              </a:tr>
              <a:tr h="1772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40497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3173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1C18A-67AF-4C14-9A8F-F31850C33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BC388BAC-5610-C0B7-E018-891B1E17F6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9213765"/>
              </p:ext>
            </p:extLst>
          </p:nvPr>
        </p:nvGraphicFramePr>
        <p:xfrm>
          <a:off x="254524" y="263952"/>
          <a:ext cx="11679812" cy="63725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4815">
                  <a:extLst>
                    <a:ext uri="{9D8B030D-6E8A-4147-A177-3AD203B41FA5}">
                      <a16:colId xmlns:a16="http://schemas.microsoft.com/office/drawing/2014/main" val="2095314349"/>
                    </a:ext>
                  </a:extLst>
                </a:gridCol>
                <a:gridCol w="4022868">
                  <a:extLst>
                    <a:ext uri="{9D8B030D-6E8A-4147-A177-3AD203B41FA5}">
                      <a16:colId xmlns:a16="http://schemas.microsoft.com/office/drawing/2014/main" val="202887959"/>
                    </a:ext>
                  </a:extLst>
                </a:gridCol>
                <a:gridCol w="1454687">
                  <a:extLst>
                    <a:ext uri="{9D8B030D-6E8A-4147-A177-3AD203B41FA5}">
                      <a16:colId xmlns:a16="http://schemas.microsoft.com/office/drawing/2014/main" val="3762551060"/>
                    </a:ext>
                  </a:extLst>
                </a:gridCol>
                <a:gridCol w="1454687">
                  <a:extLst>
                    <a:ext uri="{9D8B030D-6E8A-4147-A177-3AD203B41FA5}">
                      <a16:colId xmlns:a16="http://schemas.microsoft.com/office/drawing/2014/main" val="319628767"/>
                    </a:ext>
                  </a:extLst>
                </a:gridCol>
                <a:gridCol w="1454687">
                  <a:extLst>
                    <a:ext uri="{9D8B030D-6E8A-4147-A177-3AD203B41FA5}">
                      <a16:colId xmlns:a16="http://schemas.microsoft.com/office/drawing/2014/main" val="2395945751"/>
                    </a:ext>
                  </a:extLst>
                </a:gridCol>
                <a:gridCol w="1454687">
                  <a:extLst>
                    <a:ext uri="{9D8B030D-6E8A-4147-A177-3AD203B41FA5}">
                      <a16:colId xmlns:a16="http://schemas.microsoft.com/office/drawing/2014/main" val="3653627584"/>
                    </a:ext>
                  </a:extLst>
                </a:gridCol>
                <a:gridCol w="1454687">
                  <a:extLst>
                    <a:ext uri="{9D8B030D-6E8A-4147-A177-3AD203B41FA5}">
                      <a16:colId xmlns:a16="http://schemas.microsoft.com/office/drawing/2014/main" val="202719692"/>
                    </a:ext>
                  </a:extLst>
                </a:gridCol>
                <a:gridCol w="158694">
                  <a:extLst>
                    <a:ext uri="{9D8B030D-6E8A-4147-A177-3AD203B41FA5}">
                      <a16:colId xmlns:a16="http://schemas.microsoft.com/office/drawing/2014/main" val="3797089445"/>
                    </a:ext>
                  </a:extLst>
                </a:gridCol>
              </a:tblGrid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338 Ресурсно подпомагане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3013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38820359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разходи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4018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51174601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Издръжка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55022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1000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97512892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материали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55022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1015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90704370"/>
                  </a:ext>
                </a:extLst>
              </a:tr>
              <a:tr h="19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Всичко - разходи: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37037049"/>
                  </a:ext>
                </a:extLst>
              </a:tr>
              <a:tr h="19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71749419"/>
                  </a:ext>
                </a:extLst>
              </a:tr>
              <a:tr h="19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Всичко - 338 Ресурсно подпомагане: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-2901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950800487"/>
                  </a:ext>
                </a:extLst>
              </a:tr>
              <a:tr h="19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6211928"/>
                  </a:ext>
                </a:extLst>
              </a:tr>
              <a:tr h="19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Всичко - :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1009375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656977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-352398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65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02620859"/>
                  </a:ext>
                </a:extLst>
              </a:tr>
              <a:tr h="19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4760735"/>
                  </a:ext>
                </a:extLst>
              </a:tr>
              <a:tr h="19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Всичко - </a:t>
                      </a:r>
                      <a:r>
                        <a:rPr lang="en-US" sz="700" u="none" strike="noStrike">
                          <a:effectLst/>
                        </a:rPr>
                        <a:t>III. </a:t>
                      </a:r>
                      <a:r>
                        <a:rPr lang="bg-BG" sz="700" u="none" strike="noStrike">
                          <a:effectLst/>
                        </a:rPr>
                        <a:t>Функция Образование: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1009375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656977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-352398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65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75009940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39436950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24238743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700" u="none" strike="noStrike">
                          <a:effectLst/>
                        </a:rPr>
                        <a:t>VII. Функция Култура, спорт, почивни дейности и религиозно дело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980001883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sz="700" u="none" strike="noStrike">
                          <a:effectLst/>
                        </a:rPr>
                        <a:t>Група Б) Физическа култура и спорт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1004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92825294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6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713 Спорт за всички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3013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629157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разходи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04018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5067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35615199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Издръжка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55022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1000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25303111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материали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55022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1015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63637362"/>
                  </a:ext>
                </a:extLst>
              </a:tr>
              <a:tr h="19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Всичко - разходи: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04435484"/>
                  </a:ext>
                </a:extLst>
              </a:tr>
              <a:tr h="19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53610179"/>
                  </a:ext>
                </a:extLst>
              </a:tr>
              <a:tr h="19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700" u="none" strike="noStrike">
                          <a:effectLst/>
                        </a:rPr>
                        <a:t>Всичко - 713 Спорт за всички: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69247117"/>
                  </a:ext>
                </a:extLst>
              </a:tr>
              <a:tr h="19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2827490"/>
                  </a:ext>
                </a:extLst>
              </a:tr>
              <a:tr h="19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700" u="none" strike="noStrike">
                          <a:effectLst/>
                        </a:rPr>
                        <a:t>Всичко - Група Б) Физическа култура и спорт: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672591821"/>
                  </a:ext>
                </a:extLst>
              </a:tr>
              <a:tr h="1918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06392635"/>
                  </a:ext>
                </a:extLst>
              </a:tr>
              <a:tr h="36697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gridSpan="2"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ru-RU" sz="700" u="none" strike="noStrike">
                          <a:effectLst/>
                        </a:rPr>
                        <a:t>Всичко - VII. Функция Култура, спорт, почивни дейности и религиозно дело: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-1135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00031229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98645698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64474536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66258413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Всичко:</a:t>
                      </a:r>
                      <a:endParaRPr lang="bg-BG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1010510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656977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-353533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bg-BG" sz="700" u="none" strike="noStrike">
                          <a:effectLst/>
                        </a:rPr>
                        <a:t>65</a:t>
                      </a: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8007729"/>
                  </a:ext>
                </a:extLst>
              </a:tr>
              <a:tr h="2065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bg-BG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1508801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5953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0" y="412790"/>
            <a:ext cx="6096000" cy="603242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 Б Я С Н И Т Е Л Н А    З А П И С К А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КЪМ ОТЧЕТА ЗА ИЗПЪЛНЕНИЕ НА БЮДЖЕТА КЪМ 30.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09</a:t>
            </a:r>
            <a:r>
              <a:rPr lang="bg-BG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.20</a:t>
            </a: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25</a:t>
            </a:r>
            <a:r>
              <a:rPr lang="bg-BG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Г.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bg-BG" sz="1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Бюджета на ОУ „Христо Ботев” с.Росен за 20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25</a:t>
            </a: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г. е 1 010 510,00 лв.. Към 30.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09</a:t>
            </a: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.2025г. са изразходвани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656 977 </a:t>
            </a: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лв.  Средствата са изразходвани, както следва: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НЕСПЕЦИАЛИЗИРАНИ УЧИЛИЩА, БЕЗ ПРОФЕСИОНАЛНИ ГИМНАЗИИ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0101- заплати за 25 бр. персонал – 425 164 лв;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0205- СБКО и представително облекло – 23 126 лв;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0208- Обезщетение  – 5070 лв;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0209- др. Площания и /болнични от работодател/ – 18 301 лв./2651,73 лв/;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0500- Осигуровки – 110 633 лв;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Медикаменти – 0лв;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1011-Храна – 31 282 лв;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1014-Разходи за учебни материали –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5813 </a:t>
            </a: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лв;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1015-Материали – 2478 лв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1016-Горива, вода и енергия – 4505 лв;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1020- Външни услуги – 28011 лв;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Текущ ремонт – 0 лв;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1051-Командировки в страната – 332 лв;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Придобиване на ДА – </a:t>
            </a: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0</a:t>
            </a: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лв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1062-Застраховки- 48 лв</a:t>
            </a:r>
          </a:p>
          <a:p>
            <a:pPr marL="342900" lvl="0" indent="-342900" algn="just">
              <a:spcAft>
                <a:spcPts val="0"/>
              </a:spcAft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§ 1098- Други разходи- 2212 лв.</a:t>
            </a:r>
          </a:p>
          <a:p>
            <a:pPr marL="457200" algn="just">
              <a:spcAft>
                <a:spcPts val="0"/>
              </a:spcAf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en-US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2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pPr marL="228600" algn="just">
              <a:spcAft>
                <a:spcPts val="0"/>
              </a:spcAf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ДИРЕКТОР:                                                           СЧЕТОВОДИТЕЛ:</a:t>
            </a:r>
          </a:p>
          <a:p>
            <a:pPr marL="228600" algn="just">
              <a:spcAft>
                <a:spcPts val="0"/>
              </a:spcAft>
            </a:pPr>
            <a:r>
              <a:rPr lang="bg-BG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   /Станка Коева/                                                                      /М.Стоянова/</a:t>
            </a:r>
            <a:endParaRPr lang="bg-BG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714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EDA8F-6953-3FB8-3B2F-F17157A89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CAE3B4-B3E0-4606-9F13-8F033213F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5125"/>
            <a:ext cx="10515600" cy="58118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bg-BG" dirty="0"/>
          </a:p>
          <a:p>
            <a:pPr marL="0" indent="0" algn="ctr">
              <a:buNone/>
            </a:pPr>
            <a:endParaRPr lang="bg-BG" dirty="0"/>
          </a:p>
          <a:p>
            <a:pPr marL="0" indent="0" algn="ctr">
              <a:buNone/>
            </a:pPr>
            <a:endParaRPr lang="bg-BG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bg-BG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bg-BG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 вниманието!</a:t>
            </a:r>
          </a:p>
          <a:p>
            <a:pPr marL="0" indent="0">
              <a:buNone/>
            </a:pPr>
            <a:endParaRPr lang="bg-BG" sz="3600" dirty="0"/>
          </a:p>
          <a:p>
            <a:pPr marL="0" indent="0">
              <a:buNone/>
            </a:pPr>
            <a:endParaRPr lang="bg-BG" sz="3600" dirty="0"/>
          </a:p>
          <a:p>
            <a:pPr marL="0" indent="0">
              <a:buNone/>
            </a:pPr>
            <a:endParaRPr lang="bg-BG" sz="3600" dirty="0"/>
          </a:p>
          <a:p>
            <a:pPr marL="0" indent="0" algn="r">
              <a:buNone/>
            </a:pPr>
            <a:r>
              <a:rPr lang="bg-BG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Изготвил: Марияна Стоянова - счетоводител</a:t>
            </a:r>
          </a:p>
        </p:txBody>
      </p:sp>
    </p:spTree>
    <p:extLst>
      <p:ext uri="{BB962C8B-B14F-4D97-AF65-F5344CB8AC3E}">
        <p14:creationId xmlns:p14="http://schemas.microsoft.com/office/powerpoint/2010/main" val="28907987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</TotalTime>
  <Words>1196</Words>
  <Application>Microsoft Office PowerPoint</Application>
  <PresentationFormat>Widescreen</PresentationFormat>
  <Paragraphs>576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ОУ „ХРИСТО БОТЕВ“ с. Росен, общ. Созопол</vt:lpstr>
      <vt:lpstr>Бюджет 2025 г.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 „ХРИСТО БОТЕВ“ с. Росен, общ. Созопол</dc:title>
  <dc:creator>Acer</dc:creator>
  <cp:lastModifiedBy>Dell2</cp:lastModifiedBy>
  <cp:revision>52</cp:revision>
  <dcterms:created xsi:type="dcterms:W3CDTF">2024-04-19T08:05:03Z</dcterms:created>
  <dcterms:modified xsi:type="dcterms:W3CDTF">2026-07-20T11:52:52Z</dcterms:modified>
</cp:coreProperties>
</file>