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0"/>
  </p:notesMasterIdLst>
  <p:sldIdLst>
    <p:sldId id="256" r:id="rId2"/>
    <p:sldId id="257" r:id="rId3"/>
    <p:sldId id="263" r:id="rId4"/>
    <p:sldId id="264" r:id="rId5"/>
    <p:sldId id="266" r:id="rId6"/>
    <p:sldId id="265" r:id="rId7"/>
    <p:sldId id="262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52CA6-DE48-418F-BF73-651B1720DB9E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176B-327C-488A-8BF0-1FF7D2C979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031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8176B-327C-488A-8BF0-1FF7D2C979A9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863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322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096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030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844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516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012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500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554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408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63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7218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930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FC09-9DB5-00E8-8164-E1250624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2936"/>
          </a:xfrm>
        </p:spPr>
        <p:txBody>
          <a:bodyPr>
            <a:normAutofit fontScale="90000"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„ХРИСТО БОТЕВ“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Росен, общ. Созопол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5F051-7017-9912-69E0-AD339CD39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573758"/>
            <a:ext cx="9001462" cy="1655762"/>
          </a:xfrm>
        </p:spPr>
        <p:txBody>
          <a:bodyPr>
            <a:noAutofit/>
          </a:bodyPr>
          <a:lstStyle/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ЗА КАСОВО ИЗПЪЛНЕНИЕ НА БЮДЖЕТА</a:t>
            </a:r>
          </a:p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 ТРИМЕСЕЧИЕ</a:t>
            </a:r>
          </a:p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година</a:t>
            </a:r>
          </a:p>
        </p:txBody>
      </p:sp>
    </p:spTree>
    <p:extLst>
      <p:ext uri="{BB962C8B-B14F-4D97-AF65-F5344CB8AC3E}">
        <p14:creationId xmlns:p14="http://schemas.microsoft.com/office/powerpoint/2010/main" val="151428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9830-C869-C3ED-EFDA-CAE2DC4F1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Бюджет 2025 г.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E6033-5FCC-13C3-C0F6-98AEC5A40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899"/>
            <a:ext cx="10515600" cy="4876064"/>
          </a:xfrm>
        </p:spPr>
        <p:txBody>
          <a:bodyPr/>
          <a:lstStyle/>
          <a:p>
            <a:pPr lvl="1"/>
            <a:r>
              <a:rPr lang="bg-BG" dirty="0"/>
              <a:t>Дейност 318 – Подготвителна група в училище – 54 753,00 лв.</a:t>
            </a:r>
          </a:p>
          <a:p>
            <a:pPr lvl="1"/>
            <a:r>
              <a:rPr lang="bg-BG" dirty="0"/>
              <a:t>Дейност 322 – Неспециализирани училища, без професионални гимназии:</a:t>
            </a:r>
          </a:p>
          <a:p>
            <a:pPr lvl="1"/>
            <a:r>
              <a:rPr lang="bg-BG" dirty="0"/>
              <a:t>Бюджет – </a:t>
            </a:r>
            <a:r>
              <a:rPr lang="en-US" dirty="0"/>
              <a:t>1 058 510</a:t>
            </a:r>
            <a:r>
              <a:rPr lang="bg-BG" dirty="0"/>
              <a:t>,00 лв.</a:t>
            </a:r>
          </a:p>
          <a:p>
            <a:pPr lvl="1"/>
            <a:r>
              <a:rPr lang="bg-BG" dirty="0"/>
              <a:t>Преходен остатък – 94 332,00 лв.</a:t>
            </a:r>
          </a:p>
          <a:p>
            <a:pPr lvl="1"/>
            <a:r>
              <a:rPr lang="bg-BG" dirty="0"/>
              <a:t>Общо – </a:t>
            </a:r>
            <a:r>
              <a:rPr lang="en-US" dirty="0"/>
              <a:t>1 119 233,</a:t>
            </a:r>
            <a:r>
              <a:rPr lang="bg-BG" dirty="0"/>
              <a:t>00 лв.</a:t>
            </a:r>
          </a:p>
          <a:p>
            <a:pPr lvl="1"/>
            <a:r>
              <a:rPr lang="bg-BG" dirty="0"/>
              <a:t> Дейност 338 – Ресурсно подпомагане – </a:t>
            </a:r>
            <a:r>
              <a:rPr lang="en-US" dirty="0"/>
              <a:t>4</a:t>
            </a:r>
            <a:r>
              <a:rPr lang="bg-BG" dirty="0"/>
              <a:t>835</a:t>
            </a:r>
            <a:r>
              <a:rPr lang="en-US" dirty="0"/>
              <a:t>,</a:t>
            </a:r>
            <a:r>
              <a:rPr lang="bg-BG" dirty="0"/>
              <a:t>00 лв. </a:t>
            </a:r>
          </a:p>
          <a:p>
            <a:pPr lvl="1"/>
            <a:r>
              <a:rPr lang="bg-BG" dirty="0"/>
              <a:t>Дейност 713 – Спорт за всички – преходен остатък – 1 135,00 лв.</a:t>
            </a:r>
          </a:p>
          <a:p>
            <a:pPr lvl="1"/>
            <a:endParaRPr lang="bg-BG" dirty="0"/>
          </a:p>
          <a:p>
            <a:pPr marL="457200" lvl="1" indent="0">
              <a:buNone/>
            </a:pPr>
            <a:r>
              <a:rPr lang="bg-BG" b="1" dirty="0"/>
              <a:t>Бюджет 2025 г. – 1 022 666,00 лв.</a:t>
            </a:r>
          </a:p>
          <a:p>
            <a:pPr marL="457200" lvl="1" indent="0">
              <a:buNone/>
            </a:pPr>
            <a:r>
              <a:rPr lang="bg-BG" b="1" dirty="0"/>
              <a:t>Преходен остатък – 96 567,00 лв.</a:t>
            </a:r>
          </a:p>
          <a:p>
            <a:pPr marL="457200" lvl="1" indent="0">
              <a:buNone/>
            </a:pPr>
            <a:r>
              <a:rPr lang="bg-BG" b="1" dirty="0"/>
              <a:t>Общо – 1 119 233,00лв</a:t>
            </a:r>
          </a:p>
          <a:p>
            <a:pPr lvl="1"/>
            <a:endParaRPr lang="bg-BG" dirty="0"/>
          </a:p>
          <a:p>
            <a:pPr marL="457200" lvl="1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69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391-CA53-FCC4-1D4F-70D83078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C2CB39C-D0CB-1F0F-3E4E-5EA7CB6838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568467"/>
              </p:ext>
            </p:extLst>
          </p:nvPr>
        </p:nvGraphicFramePr>
        <p:xfrm>
          <a:off x="188536" y="395927"/>
          <a:ext cx="11858919" cy="6246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9859">
                  <a:extLst>
                    <a:ext uri="{9D8B030D-6E8A-4147-A177-3AD203B41FA5}">
                      <a16:colId xmlns:a16="http://schemas.microsoft.com/office/drawing/2014/main" val="991793419"/>
                    </a:ext>
                  </a:extLst>
                </a:gridCol>
                <a:gridCol w="998174">
                  <a:extLst>
                    <a:ext uri="{9D8B030D-6E8A-4147-A177-3AD203B41FA5}">
                      <a16:colId xmlns:a16="http://schemas.microsoft.com/office/drawing/2014/main" val="1657231295"/>
                    </a:ext>
                  </a:extLst>
                </a:gridCol>
                <a:gridCol w="1385527">
                  <a:extLst>
                    <a:ext uri="{9D8B030D-6E8A-4147-A177-3AD203B41FA5}">
                      <a16:colId xmlns:a16="http://schemas.microsoft.com/office/drawing/2014/main" val="2583776008"/>
                    </a:ext>
                  </a:extLst>
                </a:gridCol>
                <a:gridCol w="1281240">
                  <a:extLst>
                    <a:ext uri="{9D8B030D-6E8A-4147-A177-3AD203B41FA5}">
                      <a16:colId xmlns:a16="http://schemas.microsoft.com/office/drawing/2014/main" val="1630528348"/>
                    </a:ext>
                  </a:extLst>
                </a:gridCol>
                <a:gridCol w="1445120">
                  <a:extLst>
                    <a:ext uri="{9D8B030D-6E8A-4147-A177-3AD203B41FA5}">
                      <a16:colId xmlns:a16="http://schemas.microsoft.com/office/drawing/2014/main" val="3113461589"/>
                    </a:ext>
                  </a:extLst>
                </a:gridCol>
                <a:gridCol w="1281240">
                  <a:extLst>
                    <a:ext uri="{9D8B030D-6E8A-4147-A177-3AD203B41FA5}">
                      <a16:colId xmlns:a16="http://schemas.microsoft.com/office/drawing/2014/main" val="2105347102"/>
                    </a:ext>
                  </a:extLst>
                </a:gridCol>
                <a:gridCol w="327759">
                  <a:extLst>
                    <a:ext uri="{9D8B030D-6E8A-4147-A177-3AD203B41FA5}">
                      <a16:colId xmlns:a16="http://schemas.microsoft.com/office/drawing/2014/main" val="1515404354"/>
                    </a:ext>
                  </a:extLst>
                </a:gridCol>
              </a:tblGrid>
              <a:tr h="210020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 Бланка стойностни показатели: Приход – Тримесечен отчет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6571694"/>
                  </a:ext>
                </a:extLst>
              </a:tr>
              <a:tr h="173809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#NAME?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10592702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Обща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Община: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5210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Година: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2025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8768503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Тримесечие: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Второ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4694707"/>
                  </a:ext>
                </a:extLst>
              </a:tr>
              <a:tr h="2780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Име на параграф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Код на параграф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Уточнен годишен план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Тримесечен отчет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Отчет – План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% отношение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7247100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506944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I.Имуществени данъци и неданъчни приходи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313675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1. Имуществени и др. данъци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486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0624436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1729723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  1. Имуществени и други данъци: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5915513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2. Неданъчни приходи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486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434516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Помощи и дарения от страната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4500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5770065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текущи помощи и дарения от страната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4501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34191078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  2. Неданъчни приходи: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2529467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3870583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III. </a:t>
                      </a:r>
                      <a:r>
                        <a:rPr lang="bg-BG" sz="1000" u="none" strike="noStrike">
                          <a:effectLst/>
                        </a:rPr>
                        <a:t>Трансфери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8758299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Трансфери между бюджети (нето)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1056986"/>
                  </a:ext>
                </a:extLst>
              </a:tr>
              <a:tr h="2780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вътрешни трансфери в системата на първостепенния разпоредител (+/-)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6109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13923313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</a:t>
                      </a:r>
                      <a:r>
                        <a:rPr lang="en-US" sz="1000" u="none" strike="noStrike">
                          <a:effectLst/>
                        </a:rPr>
                        <a:t>III. </a:t>
                      </a:r>
                      <a:r>
                        <a:rPr lang="bg-BG" sz="1000" u="none" strike="noStrike">
                          <a:effectLst/>
                        </a:rPr>
                        <a:t>Трансфери: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904432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338127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IV. </a:t>
                      </a:r>
                      <a:r>
                        <a:rPr lang="bg-BG" sz="1000" u="none" strike="noStrike" dirty="0">
                          <a:effectLst/>
                        </a:rPr>
                        <a:t>Временни безлихвени заеми</a:t>
                      </a:r>
                      <a:endParaRPr lang="bg-BG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2468931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5699261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IV. Временни безлихвени заеми: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4062040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Всички приходи (І+ІІІ+ІV)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670064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669864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335032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7093612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565706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V. Операции с финансови активи и пасиви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0641567"/>
                  </a:ext>
                </a:extLst>
              </a:tr>
              <a:tr h="2780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Събрани средства и извършени плащания за сметка на други бюджети, сметки и фондове - нето (+/-)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8800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0626675"/>
                  </a:ext>
                </a:extLst>
              </a:tr>
              <a:tr h="2780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събрани средства и извършени плащания от/за сметки за средствата от Европейския съюз (+/-)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445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8803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8006124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V. Операции с финансови активи и пасиви: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15073929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1619910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 приходи: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676126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675926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338063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72852"/>
                  </a:ext>
                </a:extLst>
              </a:tr>
              <a:tr h="2780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Превишение/недостиг на бюджетни средства по триесечия (+/-)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228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9900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6679349"/>
                  </a:ext>
                </a:extLst>
              </a:tr>
              <a:tr h="163671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Общо  приходи: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676126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675926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338063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5279067"/>
                  </a:ext>
                </a:extLst>
              </a:tr>
              <a:tr h="1636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 dirty="0">
                          <a:effectLst/>
                        </a:rPr>
                        <a:t> </a:t>
                      </a:r>
                      <a:endParaRPr lang="bg-BG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4058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03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4099-1FB8-1AA5-FE5A-8208914B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CEE396D-8473-0E51-F630-52B8C14BF2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142450"/>
              </p:ext>
            </p:extLst>
          </p:nvPr>
        </p:nvGraphicFramePr>
        <p:xfrm>
          <a:off x="216816" y="377072"/>
          <a:ext cx="11811784" cy="6196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1389">
                  <a:extLst>
                    <a:ext uri="{9D8B030D-6E8A-4147-A177-3AD203B41FA5}">
                      <a16:colId xmlns:a16="http://schemas.microsoft.com/office/drawing/2014/main" val="3142321902"/>
                    </a:ext>
                  </a:extLst>
                </a:gridCol>
                <a:gridCol w="1417977">
                  <a:extLst>
                    <a:ext uri="{9D8B030D-6E8A-4147-A177-3AD203B41FA5}">
                      <a16:colId xmlns:a16="http://schemas.microsoft.com/office/drawing/2014/main" val="2225670859"/>
                    </a:ext>
                  </a:extLst>
                </a:gridCol>
                <a:gridCol w="1417977">
                  <a:extLst>
                    <a:ext uri="{9D8B030D-6E8A-4147-A177-3AD203B41FA5}">
                      <a16:colId xmlns:a16="http://schemas.microsoft.com/office/drawing/2014/main" val="367120353"/>
                    </a:ext>
                  </a:extLst>
                </a:gridCol>
                <a:gridCol w="1417977">
                  <a:extLst>
                    <a:ext uri="{9D8B030D-6E8A-4147-A177-3AD203B41FA5}">
                      <a16:colId xmlns:a16="http://schemas.microsoft.com/office/drawing/2014/main" val="1080650692"/>
                    </a:ext>
                  </a:extLst>
                </a:gridCol>
                <a:gridCol w="1417977">
                  <a:extLst>
                    <a:ext uri="{9D8B030D-6E8A-4147-A177-3AD203B41FA5}">
                      <a16:colId xmlns:a16="http://schemas.microsoft.com/office/drawing/2014/main" val="1936499676"/>
                    </a:ext>
                  </a:extLst>
                </a:gridCol>
                <a:gridCol w="1417977">
                  <a:extLst>
                    <a:ext uri="{9D8B030D-6E8A-4147-A177-3AD203B41FA5}">
                      <a16:colId xmlns:a16="http://schemas.microsoft.com/office/drawing/2014/main" val="2698507197"/>
                    </a:ext>
                  </a:extLst>
                </a:gridCol>
                <a:gridCol w="280510">
                  <a:extLst>
                    <a:ext uri="{9D8B030D-6E8A-4147-A177-3AD203B41FA5}">
                      <a16:colId xmlns:a16="http://schemas.microsoft.com/office/drawing/2014/main" val="4002342961"/>
                    </a:ext>
                  </a:extLst>
                </a:gridCol>
              </a:tblGrid>
              <a:tr h="229327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 Бланка стойностни показатели: Разход – Тримесечен отчет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139039"/>
                  </a:ext>
                </a:extLst>
              </a:tr>
              <a:tr h="189787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ОУ РОСЕН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99463623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Обща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Община: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5210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Година: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2025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9323912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Тримесечие:</a:t>
                      </a:r>
                      <a:endParaRPr lang="bg-BG" sz="10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Второ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2257673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Име на параграф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Код на параграф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Уточнен годишен план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Тримесечен отчет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Отчет – План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% отношение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6836767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4766515"/>
                  </a:ext>
                </a:extLst>
              </a:tr>
              <a:tr h="178717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III. </a:t>
                      </a:r>
                      <a:r>
                        <a:rPr lang="bg-BG" sz="1000" u="none" strike="noStrike">
                          <a:effectLst/>
                        </a:rPr>
                        <a:t>Функция Образование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6061092"/>
                  </a:ext>
                </a:extLst>
              </a:tr>
              <a:tr h="178717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30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654060"/>
                  </a:ext>
                </a:extLst>
              </a:tr>
              <a:tr h="178717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318 Подготвителна група в училище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5899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86027616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119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95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95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95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95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95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1844984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23000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12095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-10905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744078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0101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23000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12095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-10905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3074370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1600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2099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499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131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3760004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1600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1201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-399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434039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898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898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3539447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3089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2789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1030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2430147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0551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1512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712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189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2136389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0552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570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-530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8930662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-550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636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1186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2502079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0580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-1050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371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1421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0945632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Издръжка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4287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-4287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3862147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храна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3023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-3023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3357697"/>
                  </a:ext>
                </a:extLst>
              </a:tr>
              <a:tr h="3036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6239330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вода, горива и енергия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76152419"/>
                  </a:ext>
                </a:extLst>
              </a:tr>
              <a:tr h="1787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 за външни услуги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6498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1020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750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-750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4149777"/>
                  </a:ext>
                </a:extLst>
              </a:tr>
              <a:tr h="166064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разходи: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29187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17283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-11904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5693647"/>
                  </a:ext>
                </a:extLst>
              </a:tr>
              <a:tr h="16606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358529"/>
                  </a:ext>
                </a:extLst>
              </a:tr>
              <a:tr h="166064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- 318 Подготвителна група в училище: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29187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17283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-11904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85845895"/>
                  </a:ext>
                </a:extLst>
              </a:tr>
              <a:tr h="16606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 dirty="0">
                          <a:effectLst/>
                        </a:rPr>
                        <a:t> </a:t>
                      </a:r>
                      <a:endParaRPr lang="bg-BG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5792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10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6E65-4E6D-DF8D-5EC4-9D3FDD52C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05BA0-3563-432B-A1A7-C045BE4EE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32D34E1-87CA-946F-5360-AD456BE96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234201"/>
              </p:ext>
            </p:extLst>
          </p:nvPr>
        </p:nvGraphicFramePr>
        <p:xfrm>
          <a:off x="168908" y="254524"/>
          <a:ext cx="11803134" cy="64102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2698">
                  <a:extLst>
                    <a:ext uri="{9D8B030D-6E8A-4147-A177-3AD203B41FA5}">
                      <a16:colId xmlns:a16="http://schemas.microsoft.com/office/drawing/2014/main" val="3551218607"/>
                    </a:ext>
                  </a:extLst>
                </a:gridCol>
                <a:gridCol w="1415969">
                  <a:extLst>
                    <a:ext uri="{9D8B030D-6E8A-4147-A177-3AD203B41FA5}">
                      <a16:colId xmlns:a16="http://schemas.microsoft.com/office/drawing/2014/main" val="1397660656"/>
                    </a:ext>
                  </a:extLst>
                </a:gridCol>
                <a:gridCol w="1415969">
                  <a:extLst>
                    <a:ext uri="{9D8B030D-6E8A-4147-A177-3AD203B41FA5}">
                      <a16:colId xmlns:a16="http://schemas.microsoft.com/office/drawing/2014/main" val="3572851014"/>
                    </a:ext>
                  </a:extLst>
                </a:gridCol>
                <a:gridCol w="1415969">
                  <a:extLst>
                    <a:ext uri="{9D8B030D-6E8A-4147-A177-3AD203B41FA5}">
                      <a16:colId xmlns:a16="http://schemas.microsoft.com/office/drawing/2014/main" val="1171916591"/>
                    </a:ext>
                  </a:extLst>
                </a:gridCol>
                <a:gridCol w="1415969">
                  <a:extLst>
                    <a:ext uri="{9D8B030D-6E8A-4147-A177-3AD203B41FA5}">
                      <a16:colId xmlns:a16="http://schemas.microsoft.com/office/drawing/2014/main" val="3485944455"/>
                    </a:ext>
                  </a:extLst>
                </a:gridCol>
                <a:gridCol w="1415969">
                  <a:extLst>
                    <a:ext uri="{9D8B030D-6E8A-4147-A177-3AD203B41FA5}">
                      <a16:colId xmlns:a16="http://schemas.microsoft.com/office/drawing/2014/main" val="367498814"/>
                    </a:ext>
                  </a:extLst>
                </a:gridCol>
                <a:gridCol w="280591">
                  <a:extLst>
                    <a:ext uri="{9D8B030D-6E8A-4147-A177-3AD203B41FA5}">
                      <a16:colId xmlns:a16="http://schemas.microsoft.com/office/drawing/2014/main" val="2088833595"/>
                    </a:ext>
                  </a:extLst>
                </a:gridCol>
              </a:tblGrid>
              <a:tr h="194197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322 Неспециализирани училища, без професионални гимназии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2676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5610011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0234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337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337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337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337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3379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5636771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597503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267165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-330338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7457672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0101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597503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267165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-330338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0875075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47471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38628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-8843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4206197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42711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18991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-23720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8979553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обезщетения за персонала, с характер на възнаграждение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2855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-1905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8739338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0209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16782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16782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3326381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187074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74657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-112417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6699110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0551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85774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38902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-46872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3218124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0552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31097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10612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-20485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5398311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44684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15744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-28940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0974287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0580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25519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9399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-16120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8239780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Издръжка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107912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63053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-44859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5884666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храна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23511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31282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7771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133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2104490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постелен инвентар и облекло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3355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-3355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491901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12675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-12675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2339829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материали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8839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2478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-6361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0211460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вода, горива и енергия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18160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4054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-14106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355519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 за външни услуги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1020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32937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24858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-8079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8410698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командировки в страната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1051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662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-330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50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3522997"/>
                  </a:ext>
                </a:extLst>
              </a:tr>
              <a:tr h="1941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 за застраховки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49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7475901"/>
                  </a:ext>
                </a:extLst>
              </a:tr>
              <a:tr h="32996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други разходи, некласифицирани в другите параграфи и подпараграфи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7793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1098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7673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-7673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79267860"/>
                  </a:ext>
                </a:extLst>
              </a:tr>
              <a:tr h="180449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разходи: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939960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443503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-496457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4453438"/>
                  </a:ext>
                </a:extLst>
              </a:tr>
              <a:tr h="1804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1894457"/>
                  </a:ext>
                </a:extLst>
              </a:tr>
              <a:tr h="180449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- 322 Неспециализирани училища, без професионални гимназии: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939960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443503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-496457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1834827"/>
                  </a:ext>
                </a:extLst>
              </a:tr>
              <a:tr h="180449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 dirty="0">
                          <a:effectLst/>
                        </a:rPr>
                        <a:t> </a:t>
                      </a:r>
                      <a:endParaRPr lang="bg-BG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7128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17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C18A-67AF-4C14-9A8F-F31850C3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3B06120-EB92-E13D-8748-675CDBB185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729077"/>
              </p:ext>
            </p:extLst>
          </p:nvPr>
        </p:nvGraphicFramePr>
        <p:xfrm>
          <a:off x="160256" y="320512"/>
          <a:ext cx="11924908" cy="6268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1925">
                  <a:extLst>
                    <a:ext uri="{9D8B030D-6E8A-4147-A177-3AD203B41FA5}">
                      <a16:colId xmlns:a16="http://schemas.microsoft.com/office/drawing/2014/main" val="124395288"/>
                    </a:ext>
                  </a:extLst>
                </a:gridCol>
                <a:gridCol w="1499872">
                  <a:extLst>
                    <a:ext uri="{9D8B030D-6E8A-4147-A177-3AD203B41FA5}">
                      <a16:colId xmlns:a16="http://schemas.microsoft.com/office/drawing/2014/main" val="2488231398"/>
                    </a:ext>
                  </a:extLst>
                </a:gridCol>
                <a:gridCol w="1499872">
                  <a:extLst>
                    <a:ext uri="{9D8B030D-6E8A-4147-A177-3AD203B41FA5}">
                      <a16:colId xmlns:a16="http://schemas.microsoft.com/office/drawing/2014/main" val="247129071"/>
                    </a:ext>
                  </a:extLst>
                </a:gridCol>
                <a:gridCol w="1499872">
                  <a:extLst>
                    <a:ext uri="{9D8B030D-6E8A-4147-A177-3AD203B41FA5}">
                      <a16:colId xmlns:a16="http://schemas.microsoft.com/office/drawing/2014/main" val="3409021466"/>
                    </a:ext>
                  </a:extLst>
                </a:gridCol>
                <a:gridCol w="1499872">
                  <a:extLst>
                    <a:ext uri="{9D8B030D-6E8A-4147-A177-3AD203B41FA5}">
                      <a16:colId xmlns:a16="http://schemas.microsoft.com/office/drawing/2014/main" val="3597079612"/>
                    </a:ext>
                  </a:extLst>
                </a:gridCol>
                <a:gridCol w="1499872">
                  <a:extLst>
                    <a:ext uri="{9D8B030D-6E8A-4147-A177-3AD203B41FA5}">
                      <a16:colId xmlns:a16="http://schemas.microsoft.com/office/drawing/2014/main" val="4180830990"/>
                    </a:ext>
                  </a:extLst>
                </a:gridCol>
                <a:gridCol w="323623">
                  <a:extLst>
                    <a:ext uri="{9D8B030D-6E8A-4147-A177-3AD203B41FA5}">
                      <a16:colId xmlns:a16="http://schemas.microsoft.com/office/drawing/2014/main" val="1319417359"/>
                    </a:ext>
                  </a:extLst>
                </a:gridCol>
              </a:tblGrid>
              <a:tr h="203674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338 Ресурсно подпомагане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013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9645154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4018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9896560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Издръжка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8784429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материали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24611025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разходи: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1448551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0156856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- 338 Ресурсно подпомагане: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-2901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52491503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6115544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972048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460786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-511262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2498826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4948459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</a:t>
                      </a:r>
                      <a:r>
                        <a:rPr lang="en-US" sz="1000" u="none" strike="noStrike">
                          <a:effectLst/>
                        </a:rPr>
                        <a:t>III. </a:t>
                      </a:r>
                      <a:r>
                        <a:rPr lang="bg-BG" sz="1000" u="none" strike="noStrike">
                          <a:effectLst/>
                        </a:rPr>
                        <a:t>Функция Образование: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972048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460786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-511262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0766943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70003932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5225667"/>
                  </a:ext>
                </a:extLst>
              </a:tr>
              <a:tr h="203674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VII. Функция Култура, спорт, почивни дейности и религиозно дело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4646322"/>
                  </a:ext>
                </a:extLst>
              </a:tr>
              <a:tr h="203674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Група Б) Физическа култура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004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3509569"/>
                  </a:ext>
                </a:extLst>
              </a:tr>
              <a:tr h="203674"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713 Спорт за всички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013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1902732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разходи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4018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1941051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Издръжка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1000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5569555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материали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1015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4341507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 - разходи: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1420417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514427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- 713 Спорт за всички: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6875215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8654069"/>
                  </a:ext>
                </a:extLst>
              </a:tr>
              <a:tr h="18925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Група Б) Физическа култура и спорт: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1900779"/>
                  </a:ext>
                </a:extLst>
              </a:tr>
              <a:tr h="1892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4579184"/>
                  </a:ext>
                </a:extLst>
              </a:tr>
              <a:tr h="346065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Всичко - VII. Функция Култура, спорт, почивни дейности и религиозно дело: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-1135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0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6438651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12925045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1644033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21028162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Всичко:</a:t>
                      </a:r>
                      <a:endParaRPr lang="bg-BG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973183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460786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-512397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47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7495977"/>
                  </a:ext>
                </a:extLst>
              </a:tr>
              <a:tr h="2036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>
                          <a:effectLst/>
                        </a:rPr>
                        <a:t> </a:t>
                      </a:r>
                      <a:endParaRPr lang="bg-BG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1000" u="none" strike="noStrike" dirty="0">
                          <a:effectLst/>
                        </a:rPr>
                        <a:t> </a:t>
                      </a:r>
                      <a:endParaRPr lang="bg-BG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2845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5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AE3B4-B3E0-4606-9F13-8F033213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g-BG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</a:p>
          <a:p>
            <a:pPr marL="0" indent="0">
              <a:buNone/>
            </a:pPr>
            <a:endParaRPr lang="bg-BG" sz="3600" dirty="0"/>
          </a:p>
          <a:p>
            <a:pPr marL="0" indent="0">
              <a:buNone/>
            </a:pPr>
            <a:endParaRPr lang="bg-BG" sz="3600" dirty="0"/>
          </a:p>
          <a:p>
            <a:pPr marL="0" indent="0">
              <a:buNone/>
            </a:pPr>
            <a:endParaRPr lang="bg-BG" sz="3600" dirty="0"/>
          </a:p>
          <a:p>
            <a:pPr marL="0" indent="0" algn="r">
              <a:buNone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 Марияна Стоянова - счетоводител</a:t>
            </a:r>
          </a:p>
        </p:txBody>
      </p:sp>
    </p:spTree>
    <p:extLst>
      <p:ext uri="{BB962C8B-B14F-4D97-AF65-F5344CB8AC3E}">
        <p14:creationId xmlns:p14="http://schemas.microsoft.com/office/powerpoint/2010/main" val="289079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35846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Б Я С Н И Т Е Л Н А    З А П И С К А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КЪМ ОТЧЕТА ЗА ИЗПЪЛНЕНИЕ НА БЮДЖЕТА КЪМ 30.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06</a:t>
            </a: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.20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bg-BG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на ОУ „Христо Ботев” с.Росен за 20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 е приет . Към 30.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06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.2025г. са изразходвани 205714лв.  Средствата са изразходвани, както следва: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НЕСПЕЦИАЛИЗИРАНИ УЧИЛИЩА, БЕЗ ПРОФЕСИОНАЛНИ ГИМНАЗИИ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заплати за 25 бр. персонал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279 260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СБКО и представително облекло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20 192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Обезщетения и др . плащания и възн.   – 16 782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Болнични от работодател –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2855 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Осигуровки – 77 746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Медикаменти – 0лв;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Храна – 31 282лв;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Работно облекло – 6150лв;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Разходи за учебни материали –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466,51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Материали – 2478 лв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Горива, вода и енергия – 4054 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Външни услуги – 24 858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Текущ ремонт – 0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Командировки в страната – 332 лв;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Придобиване на ДА –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bg-BG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745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1128</Words>
  <Application>Microsoft Office PowerPoint</Application>
  <PresentationFormat>Widescreen</PresentationFormat>
  <Paragraphs>661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ОУ „ХРИСТО БОТЕВ“ с. Росен, общ. Созопол</vt:lpstr>
      <vt:lpstr>Бюджет 2025 г.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 „ХРИСТО БОТЕВ“ с. Росен, общ. Созопол</dc:title>
  <dc:creator>Acer</dc:creator>
  <cp:lastModifiedBy>Dell2</cp:lastModifiedBy>
  <cp:revision>42</cp:revision>
  <dcterms:created xsi:type="dcterms:W3CDTF">2024-04-19T08:05:03Z</dcterms:created>
  <dcterms:modified xsi:type="dcterms:W3CDTF">2026-07-20T11:51:48Z</dcterms:modified>
</cp:coreProperties>
</file>